
<file path=[Content_Types].xml><?xml version="1.0" encoding="utf-8"?>
<Types xmlns="http://schemas.openxmlformats.org/package/2006/content-types">
  <Default Extension="vml" ContentType="application/vnd.openxmlformats-officedocument.vmlDrawing"/>
  <Default Extension="bin" ContentType="application/vnd.openxmlformats-officedocument.oleObject"/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notesMasterIdLst>
    <p:notesMasterId r:id="rId7"/>
  </p:notesMasterIdLst>
  <p:handoutMasterIdLst>
    <p:handoutMasterId r:id="rId60"/>
  </p:handoutMasterIdLst>
  <p:sldIdLst>
    <p:sldId id="952" r:id="rId4"/>
    <p:sldId id="561" r:id="rId5"/>
    <p:sldId id="953" r:id="rId6"/>
    <p:sldId id="957" r:id="rId8"/>
    <p:sldId id="959" r:id="rId9"/>
    <p:sldId id="958" r:id="rId10"/>
    <p:sldId id="954" r:id="rId11"/>
    <p:sldId id="956" r:id="rId12"/>
    <p:sldId id="962" r:id="rId13"/>
    <p:sldId id="961" r:id="rId14"/>
    <p:sldId id="963" r:id="rId15"/>
    <p:sldId id="960" r:id="rId16"/>
    <p:sldId id="964" r:id="rId17"/>
    <p:sldId id="965" r:id="rId18"/>
    <p:sldId id="967" r:id="rId19"/>
    <p:sldId id="966" r:id="rId20"/>
    <p:sldId id="903" r:id="rId21"/>
    <p:sldId id="835" r:id="rId22"/>
    <p:sldId id="703" r:id="rId23"/>
    <p:sldId id="704" r:id="rId24"/>
    <p:sldId id="834" r:id="rId25"/>
    <p:sldId id="873" r:id="rId26"/>
    <p:sldId id="900" r:id="rId27"/>
    <p:sldId id="905" r:id="rId28"/>
    <p:sldId id="995" r:id="rId29"/>
    <p:sldId id="996" r:id="rId30"/>
    <p:sldId id="997" r:id="rId31"/>
    <p:sldId id="998" r:id="rId32"/>
    <p:sldId id="969" r:id="rId33"/>
    <p:sldId id="970" r:id="rId34"/>
    <p:sldId id="977" r:id="rId35"/>
    <p:sldId id="971" r:id="rId36"/>
    <p:sldId id="972" r:id="rId37"/>
    <p:sldId id="973" r:id="rId38"/>
    <p:sldId id="976" r:id="rId39"/>
    <p:sldId id="974" r:id="rId40"/>
    <p:sldId id="975" r:id="rId41"/>
    <p:sldId id="979" r:id="rId42"/>
    <p:sldId id="938" r:id="rId43"/>
    <p:sldId id="999" r:id="rId44"/>
    <p:sldId id="994" r:id="rId45"/>
    <p:sldId id="939" r:id="rId46"/>
    <p:sldId id="735" r:id="rId47"/>
    <p:sldId id="980" r:id="rId48"/>
    <p:sldId id="981" r:id="rId49"/>
    <p:sldId id="982" r:id="rId50"/>
    <p:sldId id="983" r:id="rId51"/>
    <p:sldId id="984" r:id="rId52"/>
    <p:sldId id="1027" r:id="rId53"/>
    <p:sldId id="986" r:id="rId54"/>
    <p:sldId id="987" r:id="rId55"/>
    <p:sldId id="988" r:id="rId56"/>
    <p:sldId id="989" r:id="rId57"/>
    <p:sldId id="990" r:id="rId58"/>
    <p:sldId id="991" r:id="rId59"/>
  </p:sldIdLst>
  <p:sldSz cx="12192000" cy="6858000"/>
  <p:notesSz cx="6858000" cy="9144000"/>
  <p:custDataLst>
    <p:tags r:id="rId6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w" initials="z" lastIdx="1" clrIdx="0"/>
  <p:cmAuthor id="0" name="Mia Vida Villanueva" initials="MVV" lastIdx="1" clrIdx="0"/>
  <p:cmAuthor id="7" name="1206988966@qq.com" initials="1" lastIdx="1" clrIdx="2"/>
  <p:cmAuthor id="8" name="姜伟光" initials="姜" lastIdx="1" clrIdx="0"/>
  <p:cmAuthor id="2" name="作者" initials="A" lastIdx="1" clrIdx="1"/>
  <p:cmAuthor id="3" name="lenovo" initials="l" lastIdx="6" clrIdx="2"/>
  <p:cmAuthor id="4" name="Administrator" initials="A" lastIdx="4" clrIdx="3"/>
  <p:cmAuthor id="5" name="宋洁然" initials="宋" lastIdx="2" clrIdx="1"/>
  <p:cmAuthor id="6" name="ming qiu" initials="m" lastIdx="17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494" autoAdjust="0"/>
    <p:restoredTop sz="94660"/>
  </p:normalViewPr>
  <p:slideViewPr>
    <p:cSldViewPr snapToGrid="0" showGuides="1">
      <p:cViewPr varScale="1">
        <p:scale>
          <a:sx n="99" d="100"/>
          <a:sy n="99" d="100"/>
        </p:scale>
        <p:origin x="176" y="368"/>
      </p:cViewPr>
      <p:guideLst>
        <p:guide orient="horz" pos="2151"/>
        <p:guide pos="381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98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notesMaster" Target="notesMasters/notesMaster1.xml"/><Relationship Id="rId65" Type="http://schemas.openxmlformats.org/officeDocument/2006/relationships/tags" Target="tags/tag58.xml"/><Relationship Id="rId64" Type="http://schemas.openxmlformats.org/officeDocument/2006/relationships/commentAuthors" Target="commentAuthors.xml"/><Relationship Id="rId63" Type="http://schemas.openxmlformats.org/officeDocument/2006/relationships/tableStyles" Target="tableStyles.xml"/><Relationship Id="rId62" Type="http://schemas.openxmlformats.org/officeDocument/2006/relationships/viewProps" Target="viewProps.xml"/><Relationship Id="rId61" Type="http://schemas.openxmlformats.org/officeDocument/2006/relationships/presProps" Target="presProps.xml"/><Relationship Id="rId60" Type="http://schemas.openxmlformats.org/officeDocument/2006/relationships/handoutMaster" Target="handoutMasters/handoutMaster1.xml"/><Relationship Id="rId6" Type="http://schemas.openxmlformats.org/officeDocument/2006/relationships/slide" Target="slides/slide3.xml"/><Relationship Id="rId59" Type="http://schemas.openxmlformats.org/officeDocument/2006/relationships/slide" Target="slides/slide55.xml"/><Relationship Id="rId58" Type="http://schemas.openxmlformats.org/officeDocument/2006/relationships/slide" Target="slides/slide54.xml"/><Relationship Id="rId57" Type="http://schemas.openxmlformats.org/officeDocument/2006/relationships/slide" Target="slides/slide53.xml"/><Relationship Id="rId56" Type="http://schemas.openxmlformats.org/officeDocument/2006/relationships/slide" Target="slides/slide52.xml"/><Relationship Id="rId55" Type="http://schemas.openxmlformats.org/officeDocument/2006/relationships/slide" Target="slides/slide51.xml"/><Relationship Id="rId54" Type="http://schemas.openxmlformats.org/officeDocument/2006/relationships/slide" Target="slides/slide50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" Type="http://schemas.openxmlformats.org/officeDocument/2006/relationships/slide" Target="slides/slide2.xml"/><Relationship Id="rId49" Type="http://schemas.openxmlformats.org/officeDocument/2006/relationships/slide" Target="slides/slide4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0" Type="http://schemas.openxmlformats.org/officeDocument/2006/relationships/slide" Target="slides/slide36.xml"/><Relationship Id="rId4" Type="http://schemas.openxmlformats.org/officeDocument/2006/relationships/slide" Target="slides/slide1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E42986-7278-4353-98A2-826C12DEB039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encent/tinker/blob/dev/tinker-android/tinker-android-loader/src/main/java/com/tencent/tinker/loader/SystemClassLoaderAdder.java" TargetMode="External"/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C8CD7-FFBC-403A-AAB7-CE7ABB3301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C8CD7-FFBC-403A-AAB7-CE7ABB3301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C8CD7-FFBC-403A-AAB7-CE7ABB3301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C8CD7-FFBC-403A-AAB7-CE7ABB3301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C8CD7-FFBC-403A-AAB7-CE7ABB3301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C8CD7-FFBC-403A-AAB7-CE7ABB3301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C8CD7-FFBC-403A-AAB7-CE7ABB3301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>
                <a:hlinkClick r:id="rId3"/>
              </a:rPr>
              <a:t>https://github.com/Tencent/tinker/blob/dev/tinker-android/tinker-android-loader/src/main/java/com/tencent/tinker/loader/SystemClassLoaderAdder.java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5" descr="C:\Users\dev\Desktop\xx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9405" y="124691"/>
            <a:ext cx="927902" cy="927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5C5D1-AD16-4B01-871F-DE047A6CFB6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DE635-3FC4-4B83-A3D1-632FFA341E9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5C5D1-AD16-4B01-871F-DE047A6CFB67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DE635-3FC4-4B83-A3D1-632FFA341E9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Picture 5" descr="C:\Users\dev\Desktop\xx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9405" y="124691"/>
            <a:ext cx="927902" cy="927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矩形 8"/>
          <p:cNvSpPr/>
          <p:nvPr userDrawn="1"/>
        </p:nvSpPr>
        <p:spPr>
          <a:xfrm>
            <a:off x="0" y="6334298"/>
            <a:ext cx="12192000" cy="52370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0" y="2746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35C5D1-AD16-4B01-871F-DE047A6CFB6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CDE635-3FC4-4B83-A3D1-632FFA341E9A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txStyles>
    <p:titleStyle>
      <a:lvl1pPr algn="ctr" defTabSz="1218565" rtl="0" eaLnBrk="1" latinLnBrk="0" hangingPunct="1">
        <a:spcBef>
          <a:spcPct val="0"/>
        </a:spcBef>
        <a:buNone/>
        <a:defRPr sz="586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–"/>
        <a:defRPr sz="3735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.v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7.emf"/><Relationship Id="rId1" Type="http://schemas.openxmlformats.org/officeDocument/2006/relationships/oleObject" Target="../embeddings/oleObject1.bin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.xml"/><Relationship Id="rId1" Type="http://schemas.openxmlformats.org/officeDocument/2006/relationships/tags" Target="../tags/tag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0.xml"/><Relationship Id="rId1" Type="http://schemas.openxmlformats.org/officeDocument/2006/relationships/tags" Target="../tags/tag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2.xml"/><Relationship Id="rId1" Type="http://schemas.openxmlformats.org/officeDocument/2006/relationships/tags" Target="../tags/tag11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png"/><Relationship Id="rId2" Type="http://schemas.openxmlformats.org/officeDocument/2006/relationships/tags" Target="../tags/tag2.xml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" Type="http://schemas.openxmlformats.org/officeDocument/2006/relationships/tags" Target="../tags/tag13.xml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1.png"/><Relationship Id="rId3" Type="http://schemas.openxmlformats.org/officeDocument/2006/relationships/image" Target="../media/image30.png"/><Relationship Id="rId2" Type="http://schemas.openxmlformats.org/officeDocument/2006/relationships/tags" Target="../tags/tag17.xml"/><Relationship Id="rId1" Type="http://schemas.openxmlformats.org/officeDocument/2006/relationships/tags" Target="../tags/tag16.xml"/></Relationships>
</file>

<file path=ppt/slides/_rels/slide2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21.xml"/><Relationship Id="rId4" Type="http://schemas.openxmlformats.org/officeDocument/2006/relationships/image" Target="../media/image32.png"/><Relationship Id="rId3" Type="http://schemas.openxmlformats.org/officeDocument/2006/relationships/tags" Target="../tags/tag20.xml"/><Relationship Id="rId2" Type="http://schemas.openxmlformats.org/officeDocument/2006/relationships/tags" Target="../tags/tag19.xml"/><Relationship Id="rId1" Type="http://schemas.openxmlformats.org/officeDocument/2006/relationships/tags" Target="../tags/tag1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3.xml"/><Relationship Id="rId1" Type="http://schemas.openxmlformats.org/officeDocument/2006/relationships/tags" Target="../tags/tag2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5.xml"/><Relationship Id="rId1" Type="http://schemas.openxmlformats.org/officeDocument/2006/relationships/tags" Target="../tags/tag24.xml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3.png"/><Relationship Id="rId2" Type="http://schemas.openxmlformats.org/officeDocument/2006/relationships/tags" Target="../tags/tag27.xml"/><Relationship Id="rId1" Type="http://schemas.openxmlformats.org/officeDocument/2006/relationships/tags" Target="../tags/tag26.xml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29.xml"/><Relationship Id="rId2" Type="http://schemas.openxmlformats.org/officeDocument/2006/relationships/tags" Target="../tags/tag28.xml"/><Relationship Id="rId1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1.xml"/><Relationship Id="rId1" Type="http://schemas.openxmlformats.org/officeDocument/2006/relationships/tags" Target="../tags/tag3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3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.xml"/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10.jpeg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image" Target="../media/image7.jpeg"/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image" Target="../media/image4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2.v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5.emf"/><Relationship Id="rId1" Type="http://schemas.openxmlformats.org/officeDocument/2006/relationships/oleObject" Target="../embeddings/oleObject2.bin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6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7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8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9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0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1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2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34.xml"/><Relationship Id="rId1" Type="http://schemas.openxmlformats.org/officeDocument/2006/relationships/tags" Target="../tags/tag3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.xml"/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tags" Target="../tags/tag5.xml"/><Relationship Id="rId4" Type="http://schemas.openxmlformats.org/officeDocument/2006/relationships/image" Target="../media/image12.png"/><Relationship Id="rId3" Type="http://schemas.openxmlformats.org/officeDocument/2006/relationships/tags" Target="../tags/tag4.xml"/><Relationship Id="rId2" Type="http://schemas.openxmlformats.org/officeDocument/2006/relationships/image" Target="../media/image11.jpeg"/><Relationship Id="rId1" Type="http://schemas.openxmlformats.org/officeDocument/2006/relationships/tags" Target="../tags/tag3.xml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3.png"/><Relationship Id="rId2" Type="http://schemas.openxmlformats.org/officeDocument/2006/relationships/tags" Target="../tags/tag36.xml"/><Relationship Id="rId1" Type="http://schemas.openxmlformats.org/officeDocument/2006/relationships/tags" Target="../tags/tag35.xml"/></Relationships>
</file>

<file path=ppt/slides/_rels/slide4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4.png"/><Relationship Id="rId2" Type="http://schemas.openxmlformats.org/officeDocument/2006/relationships/tags" Target="../tags/tag38.xml"/><Relationship Id="rId1" Type="http://schemas.openxmlformats.org/officeDocument/2006/relationships/tags" Target="../tags/tag37.xml"/></Relationships>
</file>

<file path=ppt/slides/_rels/slide4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6.xml"/><Relationship Id="rId6" Type="http://schemas.openxmlformats.org/officeDocument/2006/relationships/vmlDrawing" Target="../drawings/vmlDrawing3.v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5.emf"/><Relationship Id="rId3" Type="http://schemas.openxmlformats.org/officeDocument/2006/relationships/oleObject" Target="../embeddings/oleObject3.bin"/><Relationship Id="rId2" Type="http://schemas.openxmlformats.org/officeDocument/2006/relationships/tags" Target="../tags/tag40.xml"/><Relationship Id="rId1" Type="http://schemas.openxmlformats.org/officeDocument/2006/relationships/tags" Target="../tags/tag39.xml"/></Relationships>
</file>

<file path=ppt/slides/_rels/slide4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7.png"/><Relationship Id="rId3" Type="http://schemas.openxmlformats.org/officeDocument/2006/relationships/image" Target="../media/image46.png"/><Relationship Id="rId2" Type="http://schemas.openxmlformats.org/officeDocument/2006/relationships/tags" Target="../tags/tag42.xml"/><Relationship Id="rId1" Type="http://schemas.openxmlformats.org/officeDocument/2006/relationships/tags" Target="../tags/tag41.xml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44.xml"/><Relationship Id="rId1" Type="http://schemas.openxmlformats.org/officeDocument/2006/relationships/tags" Target="../tags/tag43.xml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8.png"/><Relationship Id="rId1" Type="http://schemas.openxmlformats.org/officeDocument/2006/relationships/tags" Target="../tags/tag45.xml"/></Relationships>
</file>

<file path=ppt/slides/_rels/slide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48.xml"/><Relationship Id="rId2" Type="http://schemas.openxmlformats.org/officeDocument/2006/relationships/tags" Target="../tags/tag47.xml"/><Relationship Id="rId1" Type="http://schemas.openxmlformats.org/officeDocument/2006/relationships/tags" Target="../tags/tag46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0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tags" Target="../tags/tag49.xml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1.jpeg"/><Relationship Id="rId1" Type="http://schemas.openxmlformats.org/officeDocument/2006/relationships/image" Target="../media/image54.png"/></Relationships>
</file>

<file path=ppt/slides/_rels/slide49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2.xml"/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10.jpeg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image" Target="../media/image7.jpeg"/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4.jpeg"/><Relationship Id="rId1" Type="http://schemas.openxmlformats.org/officeDocument/2006/relationships/tags" Target="../tags/tag6.xml"/></Relationships>
</file>

<file path=ppt/slides/_rels/slide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1.jpeg"/><Relationship Id="rId2" Type="http://schemas.openxmlformats.org/officeDocument/2006/relationships/image" Target="../media/image56.png"/><Relationship Id="rId1" Type="http://schemas.openxmlformats.org/officeDocument/2006/relationships/image" Target="../media/image55.png"/></Relationships>
</file>

<file path=ppt/slides/_rels/slide51.xml.rels><?xml version="1.0" encoding="UTF-8" standalone="yes"?>
<Relationships xmlns="http://schemas.openxmlformats.org/package/2006/relationships"><Relationship Id="rId9" Type="http://schemas.openxmlformats.org/officeDocument/2006/relationships/image" Target="../media/image64.png"/><Relationship Id="rId8" Type="http://schemas.openxmlformats.org/officeDocument/2006/relationships/image" Target="../media/image63.png"/><Relationship Id="rId7" Type="http://schemas.openxmlformats.org/officeDocument/2006/relationships/image" Target="../media/image62.png"/><Relationship Id="rId6" Type="http://schemas.openxmlformats.org/officeDocument/2006/relationships/image" Target="../media/image61.png"/><Relationship Id="rId5" Type="http://schemas.openxmlformats.org/officeDocument/2006/relationships/image" Target="../media/image60.jpeg"/><Relationship Id="rId4" Type="http://schemas.openxmlformats.org/officeDocument/2006/relationships/image" Target="../media/image59.png"/><Relationship Id="rId3" Type="http://schemas.openxmlformats.org/officeDocument/2006/relationships/image" Target="../media/image58.jpeg"/><Relationship Id="rId2" Type="http://schemas.openxmlformats.org/officeDocument/2006/relationships/image" Target="../media/image57.jpeg"/><Relationship Id="rId15" Type="http://schemas.openxmlformats.org/officeDocument/2006/relationships/notesSlide" Target="../notesSlides/notesSlide14.xml"/><Relationship Id="rId14" Type="http://schemas.openxmlformats.org/officeDocument/2006/relationships/slideLayout" Target="../slideLayouts/slideLayout7.xml"/><Relationship Id="rId13" Type="http://schemas.openxmlformats.org/officeDocument/2006/relationships/image" Target="../media/image68.png"/><Relationship Id="rId12" Type="http://schemas.openxmlformats.org/officeDocument/2006/relationships/image" Target="../media/image67.png"/><Relationship Id="rId11" Type="http://schemas.openxmlformats.org/officeDocument/2006/relationships/image" Target="../media/image66.png"/><Relationship Id="rId10" Type="http://schemas.openxmlformats.org/officeDocument/2006/relationships/image" Target="../media/image65.png"/><Relationship Id="rId1" Type="http://schemas.openxmlformats.org/officeDocument/2006/relationships/image" Target="../media/image11.jpeg"/></Relationships>
</file>

<file path=ppt/slides/_rels/slide5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5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1.jpeg"/><Relationship Id="rId4" Type="http://schemas.openxmlformats.org/officeDocument/2006/relationships/image" Target="../media/image72.png"/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image" Target="../media/image69.png"/></Relationships>
</file>

<file path=ppt/slides/_rels/slide5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73.png"/><Relationship Id="rId1" Type="http://schemas.openxmlformats.org/officeDocument/2006/relationships/image" Target="../media/image11.jpe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50.xml"/></Relationships>
</file>

<file path=ppt/slides/_rels/slide5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tags" Target="../tags/tag57.xml"/><Relationship Id="rId7" Type="http://schemas.openxmlformats.org/officeDocument/2006/relationships/tags" Target="../tags/tag56.xml"/><Relationship Id="rId6" Type="http://schemas.openxmlformats.org/officeDocument/2006/relationships/tags" Target="../tags/tag55.xml"/><Relationship Id="rId5" Type="http://schemas.openxmlformats.org/officeDocument/2006/relationships/tags" Target="../tags/tag54.xml"/><Relationship Id="rId4" Type="http://schemas.openxmlformats.org/officeDocument/2006/relationships/tags" Target="../tags/tag53.xml"/><Relationship Id="rId3" Type="http://schemas.openxmlformats.org/officeDocument/2006/relationships/tags" Target="../tags/tag52.xml"/><Relationship Id="rId2" Type="http://schemas.openxmlformats.org/officeDocument/2006/relationships/tags" Target="../tags/tag51.xml"/><Relationship Id="rId10" Type="http://schemas.openxmlformats.org/officeDocument/2006/relationships/notesSlide" Target="../notesSlides/notesSlide17.xml"/><Relationship Id="rId1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6.jpeg"/><Relationship Id="rId1" Type="http://schemas.openxmlformats.org/officeDocument/2006/relationships/image" Target="../media/image15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3月26日 Zero老师 (1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736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@KF5XL9PYSOX$[EIJ]4RB3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70685" y="-922655"/>
            <a:ext cx="7936230" cy="773938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0850" y="4509135"/>
            <a:ext cx="10058400" cy="1409700"/>
          </a:xfrm>
          <a:prstGeom prst="rect">
            <a:avLst/>
          </a:prstGeom>
        </p:spPr>
      </p:pic>
      <p:pic>
        <p:nvPicPr>
          <p:cNvPr id="3" name="图片 2" descr="YK{A{S35RV7J0`%H}VP()4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850" y="5960110"/>
            <a:ext cx="10058400" cy="716280"/>
          </a:xfrm>
          <a:prstGeom prst="rect">
            <a:avLst/>
          </a:prstGeom>
        </p:spPr>
      </p:pic>
      <p:pic>
        <p:nvPicPr>
          <p:cNvPr id="4" name="图片 3" descr="Q]N@$BR0PF8VKD$R4(C}11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850" y="762000"/>
            <a:ext cx="10058400" cy="371284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ULI]_3I{C4X_@JDI_E8TZSW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5025" y="923290"/>
            <a:ext cx="8543925" cy="334327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%DWLUDN]_5RC`V23EHP7HS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03605" y="2607310"/>
            <a:ext cx="10058400" cy="129857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262890" y="0"/>
            <a:ext cx="7300595" cy="501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retrofit</a:t>
            </a:r>
            <a:r>
              <a:rPr lang="zh-CN" alt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中的注解是如何定义的？</a:t>
            </a:r>
            <a:endParaRPr lang="zh-CN" altLang="en-US" sz="2665" dirty="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 descr="SJ)SI_45][5XF[TXOP{EFR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8455" y="449580"/>
            <a:ext cx="2800350" cy="6409055"/>
          </a:xfrm>
          <a:prstGeom prst="rect">
            <a:avLst/>
          </a:prstGeom>
        </p:spPr>
      </p:pic>
      <p:pic>
        <p:nvPicPr>
          <p:cNvPr id="3" name="图片 2" descr="Y~T1RND7$D`KT_JZ9_O7MB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8805" y="1706245"/>
            <a:ext cx="9053195" cy="389572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2" name="对象 1"/>
          <p:cNvGraphicFramePr/>
          <p:nvPr/>
        </p:nvGraphicFramePr>
        <p:xfrm>
          <a:off x="2805430" y="0"/>
          <a:ext cx="6580505" cy="9293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" r:id="rId1" imgW="6212840" imgH="11053445" progId="Visio.Drawing.15">
                  <p:embed/>
                </p:oleObj>
              </mc:Choice>
              <mc:Fallback>
                <p:oleObj name="" r:id="rId1" imgW="6212840" imgH="11053445" progId="Visio.Drawing.15">
                  <p:embed/>
                  <p:pic>
                    <p:nvPicPr>
                      <p:cNvPr id="0" name="图片 2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805430" y="0"/>
                        <a:ext cx="6580505" cy="9293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HEV2[SR[Z$$`N$)AZV@[8@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7685" y="268605"/>
            <a:ext cx="10058400" cy="941070"/>
          </a:xfrm>
          <a:prstGeom prst="rect">
            <a:avLst/>
          </a:prstGeom>
        </p:spPr>
      </p:pic>
      <p:pic>
        <p:nvPicPr>
          <p:cNvPr id="3" name="图片 2" descr="%HWEWU]AZ8]DUS6%H@MM3W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685" y="1269365"/>
            <a:ext cx="9886950" cy="557212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sp>
        <p:nvSpPr>
          <p:cNvPr id="4" name="文本框 3"/>
          <p:cNvSpPr txBox="1"/>
          <p:nvPr/>
        </p:nvSpPr>
        <p:spPr>
          <a:xfrm>
            <a:off x="554990" y="377190"/>
            <a:ext cx="2540000" cy="501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注解的提取</a:t>
            </a:r>
            <a:endParaRPr lang="zh-CN" altLang="en-US" sz="2665" dirty="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文本框 45"/>
          <p:cNvSpPr txBox="1"/>
          <p:nvPr>
            <p:custDataLst>
              <p:tags r:id="rId2"/>
            </p:custDataLst>
          </p:nvPr>
        </p:nvSpPr>
        <p:spPr>
          <a:xfrm>
            <a:off x="453390" y="1431925"/>
            <a:ext cx="11076305" cy="2186305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wrap="square" lIns="71755" tIns="36195" rIns="71755" bIns="36195" rtlCol="0">
            <a:spAutoFit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Aft>
                <a:spcPts val="1000"/>
              </a:spcAft>
              <a:defRPr sz="1600" spc="150"/>
            </a:lvl1pPr>
          </a:lstStyle>
          <a:p>
            <a:pPr marL="482600" lvl="0" indent="-4826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140000"/>
              <a:buFont typeface="Wingdings" panose="05000000000000000000" charset="0"/>
              <a:buChar char="þ"/>
            </a:pPr>
            <a:r>
              <a:rPr lang="zh-CN" altLang="en-US" sz="2000" b="1" spc="20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注解通过反射获取。</a:t>
            </a:r>
            <a:endParaRPr lang="zh-CN" altLang="en-US" sz="2000" b="1" spc="20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25500" lvl="1" indent="-3048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首先通过 Class 对象的</a:t>
            </a:r>
            <a:r>
              <a:rPr lang="zh-CN" altLang="en-US" sz="2400" b="1" i="1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isAnnotationPresent()</a:t>
            </a: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方法判断它是否应用了某个注解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25500" lvl="1" indent="-3048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然后通过 </a:t>
            </a:r>
            <a:r>
              <a:rPr lang="zh-CN" altLang="en-US" sz="2400" b="1" i="1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getAnnotation()</a:t>
            </a: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方法来获取 Annotation 对象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25500" lvl="1" indent="-3048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或者是 </a:t>
            </a:r>
            <a:r>
              <a:rPr lang="zh-CN" altLang="en-US" sz="2400" b="1" i="1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getAnnotations()</a:t>
            </a: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方法 返回注解到这个元素上的所有注解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sp>
        <p:nvSpPr>
          <p:cNvPr id="4" name="文本框 3"/>
          <p:cNvSpPr txBox="1"/>
          <p:nvPr/>
        </p:nvSpPr>
        <p:spPr>
          <a:xfrm>
            <a:off x="554990" y="377190"/>
            <a:ext cx="2540000" cy="501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元注解是什么</a:t>
            </a:r>
            <a:endParaRPr lang="zh-CN" altLang="en-US" sz="2665" dirty="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>
            <p:custDataLst>
              <p:tags r:id="rId2"/>
            </p:custDataLst>
          </p:nvPr>
        </p:nvSpPr>
        <p:spPr>
          <a:xfrm>
            <a:off x="480060" y="1223645"/>
            <a:ext cx="11139805" cy="4639310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wrap="square" lIns="71755" tIns="36195" rIns="71755" bIns="36195" rtlCol="0">
            <a:spAutoFit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Aft>
                <a:spcPts val="1000"/>
              </a:spcAft>
              <a:defRPr sz="1600" spc="150"/>
            </a:lvl1pPr>
          </a:lstStyle>
          <a:p>
            <a:pPr marL="360045" lvl="0" indent="-360045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100000"/>
              <a:buFont typeface="WPS-Bullets" pitchFamily="2" charset="0"/>
              <a:buChar char=""/>
            </a:pPr>
            <a:r>
              <a:rPr lang="zh-CN" altLang="en-US" sz="1800" b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元注解的定义</a:t>
            </a:r>
            <a:endParaRPr lang="zh-CN" altLang="en-US" sz="1800" b="1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lvl="1" indent="0" algn="l" fontAlgn="ctr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ct val="100000"/>
              <a:buNone/>
            </a:pPr>
            <a:r>
              <a:rPr lang="zh-CN" altLang="en-US" sz="1600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可以注解到注解上的注解</a:t>
            </a:r>
            <a:endParaRPr lang="zh-CN" altLang="en-US" sz="1600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lvl="1" indent="0" algn="l" fontAlgn="ctr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ct val="100000"/>
              <a:buNone/>
            </a:pPr>
            <a:r>
              <a:rPr lang="zh-CN" altLang="en-US" sz="1600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元注解是一种基本注解，但是它能够应用到其它的注解上面</a:t>
            </a:r>
            <a:endParaRPr lang="zh-CN" altLang="en-US" sz="1600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60045" lvl="0" indent="-360045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100000"/>
              <a:buFont typeface="WPS-Bullets" pitchFamily="2" charset="0"/>
              <a:buChar char=""/>
            </a:pPr>
            <a:r>
              <a:rPr lang="zh-CN" altLang="en-US" sz="1800" b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元注解即特殊标签</a:t>
            </a:r>
            <a:endParaRPr lang="zh-CN" altLang="en-US" sz="1800" b="1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lvl="1" indent="0" algn="l" fontAlgn="ctr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ct val="100000"/>
              <a:buNone/>
            </a:pPr>
            <a:r>
              <a:rPr lang="zh-CN" altLang="en-US" sz="1600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它是一张特殊的标签，它的作用和目的就是给其他普通的标签进行解释说明的</a:t>
            </a:r>
            <a:endParaRPr lang="zh-CN" altLang="en-US" sz="1600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60045" lvl="0" indent="-360045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100000"/>
              <a:buFont typeface="WPS-Bullets" pitchFamily="2" charset="0"/>
              <a:buChar char=""/>
            </a:pPr>
            <a:r>
              <a:rPr lang="zh-CN" altLang="en-US" sz="1800" b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五种元注解</a:t>
            </a:r>
            <a:endParaRPr lang="zh-CN" altLang="en-US" sz="1800" b="1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lvl="1" indent="0" algn="l" fontAlgn="ctr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ct val="100000"/>
              <a:buNone/>
            </a:pPr>
            <a:r>
              <a:rPr lang="zh-CN" altLang="en-US" sz="1600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@Retention</a:t>
            </a:r>
            <a:endParaRPr lang="zh-CN" altLang="en-US" sz="1600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lvl="1" indent="0" algn="l" fontAlgn="ctr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ct val="100000"/>
              <a:buNone/>
            </a:pPr>
            <a:r>
              <a:rPr lang="zh-CN" altLang="en-US" sz="1600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@</a:t>
            </a:r>
            <a:r>
              <a:rPr lang="zh-CN" altLang="en-US" sz="1600" spc="150" dirty="0"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Target</a:t>
            </a:r>
            <a:endParaRPr lang="zh-CN" altLang="en-US" sz="1600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lvl="1" indent="0" algn="l" fontAlgn="ctr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ct val="100000"/>
              <a:buNone/>
            </a:pPr>
            <a:r>
              <a:rPr lang="zh-CN" altLang="en-US" sz="1600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@</a:t>
            </a:r>
            <a:r>
              <a:rPr lang="zh-CN" altLang="en-US" sz="1600" spc="150" dirty="0"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Inherited</a:t>
            </a:r>
            <a:endParaRPr lang="zh-CN" altLang="en-US" sz="1600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lvl="1" indent="0" algn="l" fontAlgn="ctr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ct val="100000"/>
              <a:buNone/>
            </a:pPr>
            <a:r>
              <a:rPr lang="zh-CN" altLang="en-US" sz="1600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@</a:t>
            </a:r>
            <a:r>
              <a:rPr lang="zh-CN" altLang="en-US" sz="1600" spc="150" dirty="0"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Repeatable</a:t>
            </a:r>
            <a:endParaRPr lang="zh-CN" altLang="en-US" sz="1600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lvl="1" indent="0" algn="l" fontAlgn="ctr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ct val="100000"/>
              <a:buNone/>
            </a:pPr>
            <a:r>
              <a:rPr lang="zh-CN" altLang="en-US" sz="1600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@</a:t>
            </a:r>
            <a:r>
              <a:rPr lang="zh-CN" altLang="en-US" sz="1600" spc="150" dirty="0"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Documented</a:t>
            </a:r>
            <a:endParaRPr lang="zh-CN" altLang="en-US" sz="1600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sp>
        <p:nvSpPr>
          <p:cNvPr id="4" name="文本框 3"/>
          <p:cNvSpPr txBox="1"/>
          <p:nvPr/>
        </p:nvSpPr>
        <p:spPr>
          <a:xfrm>
            <a:off x="554990" y="377190"/>
            <a:ext cx="4224655" cy="501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注解的生命周期</a:t>
            </a:r>
            <a:endParaRPr lang="zh-CN" altLang="en-US" sz="2665" dirty="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文本框 39"/>
          <p:cNvSpPr txBox="1"/>
          <p:nvPr>
            <p:custDataLst>
              <p:tags r:id="rId2"/>
            </p:custDataLst>
          </p:nvPr>
        </p:nvSpPr>
        <p:spPr>
          <a:xfrm>
            <a:off x="554990" y="1696720"/>
            <a:ext cx="11431905" cy="1893570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wrap="square" lIns="71755" tIns="36195" rIns="71755" bIns="36195" rtlCol="0">
            <a:spAutoFit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Aft>
                <a:spcPts val="1000"/>
              </a:spcAft>
              <a:defRPr sz="1600" spc="150"/>
            </a:lvl1pPr>
          </a:lstStyle>
          <a:p>
            <a:pPr marL="508000" lvl="0" indent="-5080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90000"/>
              <a:buFont typeface="WPS-Bullets" pitchFamily="2" charset="0"/>
              <a:buChar char=""/>
            </a:pPr>
            <a:r>
              <a:rPr lang="zh-CN" altLang="en-US" sz="2200" b="1" spc="20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定义该注解的生命周期 </a:t>
            </a:r>
            <a:r>
              <a:rPr lang="en-US" altLang="zh-CN" sz="2200" b="1" spc="20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 </a:t>
            </a:r>
            <a:r>
              <a:rPr lang="zh-CN" altLang="en-US" sz="2200" b="1" spc="200" dirty="0">
                <a:solidFill>
                  <a:srgbClr val="1D69A3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@Retention</a:t>
            </a:r>
            <a:endParaRPr lang="zh-CN" altLang="en-US" sz="2200" b="1" spc="20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952500" lvl="1" indent="-381000" algn="l" fontAlgn="ctr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ct val="70000"/>
              <a:buFont typeface="Wingdings" panose="05000000000000000000" pitchFamily="2" charset="2"/>
              <a:buChar char="n"/>
            </a:pPr>
            <a:r>
              <a:rPr lang="zh-CN" altLang="en-US" sz="2000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RetentionPolicy.SOURCE：在源文件中有效，被编译器丢弃，用来提示开发者</a:t>
            </a:r>
            <a:endParaRPr lang="zh-CN" altLang="en-US" sz="2000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952500" lvl="1" indent="-381000" algn="l" fontAlgn="ctr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ct val="70000"/>
              <a:buFont typeface="Wingdings" panose="05000000000000000000" pitchFamily="2" charset="2"/>
              <a:buChar char="n"/>
            </a:pPr>
            <a:r>
              <a:rPr lang="zh-CN" altLang="en-US" sz="2000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RetentionPolicy.CLASS： 在class文件有效，被虚拟机丢弃，用于自动生成代码</a:t>
            </a:r>
            <a:endParaRPr lang="zh-CN" altLang="en-US" sz="2000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952500" lvl="1" indent="-381000" algn="l" fontAlgn="ctr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ct val="70000"/>
              <a:buFont typeface="Wingdings" panose="05000000000000000000" pitchFamily="2" charset="2"/>
              <a:buChar char="n"/>
            </a:pPr>
            <a:r>
              <a:rPr lang="zh-CN" altLang="en-US" sz="2000" spc="150" dirty="0">
                <a:solidFill>
                  <a:srgbClr val="FF000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RetentionPolicy.RUNTIME：运行时有效，常用于自动注入</a:t>
            </a:r>
            <a:endParaRPr lang="zh-CN" altLang="en-US" sz="2000" spc="150" dirty="0">
              <a:solidFill>
                <a:srgbClr val="FF0000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879" y="371042"/>
            <a:ext cx="3704079" cy="410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5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讲师简介</a:t>
            </a:r>
            <a:endParaRPr lang="en-US" altLang="zh-CN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33" name="文本框 32"/>
          <p:cNvSpPr txBox="1"/>
          <p:nvPr/>
        </p:nvSpPr>
        <p:spPr>
          <a:xfrm>
            <a:off x="1819910" y="2091055"/>
            <a:ext cx="4937760" cy="8125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享学课堂 </a:t>
            </a:r>
            <a:r>
              <a:rPr lang="en-US" altLang="zh-CN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-Zero</a:t>
            </a:r>
            <a:r>
              <a:rPr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老师</a:t>
            </a:r>
            <a:endParaRPr lang="en-US" altLang="zh-CN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系统架构师、项目经理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4" name="TextBox 16"/>
          <p:cNvSpPr txBox="1"/>
          <p:nvPr/>
        </p:nvSpPr>
        <p:spPr>
          <a:xfrm>
            <a:off x="1873250" y="2973070"/>
            <a:ext cx="4126230" cy="29546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前阿里P7移动架构师，曾就职于Nubia等一线互联网公司。有多年的项目研发经验，精通Android 高级控件开发，性能优化，多种开源框架开发经验，热爱代码，对Android情有独钟，讲课生动，有激情。</a:t>
            </a:r>
            <a:endParaRPr sz="160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lear Sans Light" panose="020B0303030202020304" pitchFamily="34" charset="0"/>
                <a:sym typeface="+mn-ea"/>
              </a:rPr>
              <a:t>◆ </a:t>
            </a:r>
            <a:r>
              <a:rPr lang="en-US" sz="1600" b="1">
                <a:latin typeface="微软雅黑" panose="020B0503020204020204" pitchFamily="34" charset="-122"/>
                <a:ea typeface="微软雅黑" panose="020B0503020204020204" pitchFamily="34" charset="-122"/>
                <a:cs typeface="Clear Sans Light" panose="020B0303030202020304" pitchFamily="34" charset="0"/>
                <a:sym typeface="+mn-ea"/>
              </a:rPr>
              <a:t>QQ：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3422253348</a:t>
            </a:r>
            <a:endParaRPr lang="en-US" altLang="zh-CN" sz="160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lear Sans Light" panose="020B0303030202020304" pitchFamily="34" charset="0"/>
              <a:sym typeface="+mn-ea"/>
            </a:endParaRPr>
          </a:p>
          <a:p>
            <a:pPr>
              <a:lnSpc>
                <a:spcPct val="150000"/>
              </a:lnSpc>
            </a:pPr>
            <a:endParaRPr lang="en-US" sz="160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lear Sans Light" panose="020B0303030202020304" pitchFamily="34" charset="0"/>
              <a:sym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160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lear Sans Light" panose="020B0303030202020304" pitchFamily="34" charset="0"/>
              <a:sym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4513" y="2091227"/>
            <a:ext cx="2327099" cy="28790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sp>
        <p:nvSpPr>
          <p:cNvPr id="4" name="文本框 3"/>
          <p:cNvSpPr txBox="1"/>
          <p:nvPr/>
        </p:nvSpPr>
        <p:spPr>
          <a:xfrm>
            <a:off x="554990" y="377190"/>
            <a:ext cx="3562350" cy="501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注解的运用场景</a:t>
            </a:r>
            <a:r>
              <a:rPr lang="zh-CN" alt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限定</a:t>
            </a:r>
            <a:endParaRPr lang="zh-CN" altLang="en-US" sz="2665" dirty="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Title 6"/>
          <p:cNvSpPr txBox="1"/>
          <p:nvPr>
            <p:custDataLst>
              <p:tags r:id="rId2"/>
            </p:custDataLst>
          </p:nvPr>
        </p:nvSpPr>
        <p:spPr>
          <a:xfrm>
            <a:off x="413385" y="2679700"/>
            <a:ext cx="10338435" cy="3350260"/>
          </a:xfrm>
          <a:prstGeom prst="rect">
            <a:avLst/>
          </a:prstGeom>
          <a:noFill/>
          <a:ln w="3175">
            <a:noFill/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bg2"/>
                </a:solidFill>
              </a14:hiddenFill>
            </a:ext>
          </a:extLst>
        </p:spPr>
        <p:txBody>
          <a:bodyPr wrap="square" lIns="72000" tIns="36195" rIns="72000" bIns="36195" anchor="t" anchorCtr="0">
            <a:sp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406400" lvl="0" indent="-406400" algn="l" fontAlgn="auto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SzPct val="100000"/>
              <a:buFont typeface="+mj-ea"/>
              <a:buAutoNum type="circleNumDbPlain"/>
            </a:pPr>
            <a:r>
              <a:rPr lang="zh-CN" altLang="en-US" sz="1600" spc="150" dirty="0">
                <a:ln w="3175">
                  <a:noFill/>
                  <a:prstDash val="dash"/>
                </a:ln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ElementType.ANNOTATION_TYPE 可以给一个注解进行注解</a:t>
            </a:r>
            <a:endParaRPr lang="zh-CN" altLang="en-US" sz="1600" spc="150" dirty="0">
              <a:ln w="3175">
                <a:noFill/>
                <a:prstDash val="dash"/>
              </a:ln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406400" lvl="0" indent="-406400" algn="l" fontAlgn="auto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SzPct val="100000"/>
              <a:buFont typeface="+mj-ea"/>
              <a:buAutoNum type="circleNumDbPlain"/>
            </a:pPr>
            <a:r>
              <a:rPr lang="zh-CN" altLang="en-US" sz="1600" spc="150" dirty="0">
                <a:ln w="3175">
                  <a:noFill/>
                  <a:prstDash val="dash"/>
                </a:ln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ElementType.CONSTRUCTOR 可以给构造方法进行注解</a:t>
            </a:r>
            <a:endParaRPr lang="zh-CN" altLang="en-US" sz="1600" spc="150" dirty="0">
              <a:ln w="3175">
                <a:noFill/>
                <a:prstDash val="dash"/>
              </a:ln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406400" lvl="0" indent="-406400" algn="l" fontAlgn="auto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SzPct val="100000"/>
              <a:buFont typeface="+mj-ea"/>
              <a:buAutoNum type="circleNumDbPlain"/>
            </a:pPr>
            <a:r>
              <a:rPr lang="zh-CN" altLang="en-US" sz="1600" spc="150" dirty="0">
                <a:ln w="3175">
                  <a:noFill/>
                  <a:prstDash val="dash"/>
                </a:ln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ElementType.FIELD 可以给属性进行注解</a:t>
            </a:r>
            <a:endParaRPr lang="zh-CN" altLang="en-US" sz="1600" spc="150" dirty="0">
              <a:ln w="3175">
                <a:noFill/>
                <a:prstDash val="dash"/>
              </a:ln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406400" lvl="0" indent="-406400" algn="l" fontAlgn="auto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SzPct val="100000"/>
              <a:buFont typeface="+mj-ea"/>
              <a:buAutoNum type="circleNumDbPlain"/>
            </a:pPr>
            <a:r>
              <a:rPr lang="zh-CN" altLang="en-US" sz="1600" spc="150" dirty="0">
                <a:ln w="3175">
                  <a:noFill/>
                  <a:prstDash val="dash"/>
                </a:ln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ElementType.LOCAL_VARIABLE 可以给局部变量进行注解</a:t>
            </a:r>
            <a:endParaRPr lang="zh-CN" altLang="en-US" sz="1600" spc="150" dirty="0">
              <a:ln w="3175">
                <a:noFill/>
                <a:prstDash val="dash"/>
              </a:ln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406400" lvl="0" indent="-406400" algn="l" fontAlgn="auto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SzPct val="100000"/>
              <a:buFont typeface="+mj-ea"/>
              <a:buAutoNum type="circleNumDbPlain"/>
            </a:pPr>
            <a:r>
              <a:rPr lang="zh-CN" altLang="en-US" sz="1600" spc="150" dirty="0">
                <a:ln w="3175">
                  <a:noFill/>
                  <a:prstDash val="dash"/>
                </a:ln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ElementType.METHOD 可以给方法进行注解</a:t>
            </a:r>
            <a:endParaRPr lang="zh-CN" altLang="en-US" sz="1600" spc="150" dirty="0">
              <a:ln w="3175">
                <a:noFill/>
                <a:prstDash val="dash"/>
              </a:ln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406400" lvl="0" indent="-406400" algn="l" fontAlgn="auto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SzPct val="100000"/>
              <a:buFont typeface="+mj-ea"/>
              <a:buAutoNum type="circleNumDbPlain"/>
            </a:pPr>
            <a:r>
              <a:rPr lang="zh-CN" altLang="en-US" sz="1600" spc="150" dirty="0">
                <a:ln w="3175">
                  <a:noFill/>
                  <a:prstDash val="dash"/>
                </a:ln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ElementType.PACKAGE 可以给一个包进行注解</a:t>
            </a:r>
            <a:endParaRPr lang="zh-CN" altLang="en-US" sz="1600" spc="150" dirty="0">
              <a:ln w="3175">
                <a:noFill/>
                <a:prstDash val="dash"/>
              </a:ln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406400" lvl="0" indent="-406400" algn="l" fontAlgn="auto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SzPct val="100000"/>
              <a:buFont typeface="+mj-ea"/>
              <a:buAutoNum type="circleNumDbPlain"/>
            </a:pPr>
            <a:r>
              <a:rPr lang="zh-CN" altLang="en-US" sz="1600" spc="150" dirty="0">
                <a:ln w="3175">
                  <a:noFill/>
                  <a:prstDash val="dash"/>
                </a:ln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ElementType.PARAMETER 可以给一个方法内的参数进行注解</a:t>
            </a:r>
            <a:endParaRPr lang="zh-CN" altLang="en-US" sz="1600" spc="150" dirty="0">
              <a:ln w="3175">
                <a:noFill/>
                <a:prstDash val="dash"/>
              </a:ln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406400" lvl="0" indent="-406400" algn="l" fontAlgn="auto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SzPct val="100000"/>
              <a:buFont typeface="+mj-ea"/>
              <a:buAutoNum type="circleNumDbPlain"/>
            </a:pPr>
            <a:r>
              <a:rPr lang="zh-CN" altLang="en-US" sz="1600" spc="150" dirty="0">
                <a:ln w="3175">
                  <a:noFill/>
                  <a:prstDash val="dash"/>
                </a:ln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ElementType.TYPE 可以给一个类型进行注解，比如类、接口、枚举</a:t>
            </a:r>
            <a:endParaRPr lang="zh-CN" altLang="en-US" sz="1600" spc="150" dirty="0">
              <a:ln w="3175">
                <a:noFill/>
                <a:prstDash val="dash"/>
              </a:ln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42" name="文本框 41"/>
          <p:cNvSpPr txBox="1"/>
          <p:nvPr>
            <p:custDataLst>
              <p:tags r:id="rId3"/>
            </p:custDataLst>
          </p:nvPr>
        </p:nvSpPr>
        <p:spPr>
          <a:xfrm>
            <a:off x="413385" y="1111250"/>
            <a:ext cx="10149840" cy="1347470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wrap="square" lIns="71755" tIns="36195" rIns="71755" bIns="36195" rtlCol="0">
            <a:spAutoFit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Aft>
                <a:spcPts val="1000"/>
              </a:spcAft>
              <a:defRPr sz="1600" spc="150"/>
            </a:lvl1pPr>
          </a:lstStyle>
          <a:p>
            <a:pPr marL="381000" lvl="0" indent="-3810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120000"/>
              <a:buFont typeface="Wingdings" panose="05000000000000000000" charset="0"/>
              <a:buChar char="v"/>
            </a:pPr>
            <a:r>
              <a:rPr lang="zh-CN" altLang="en-US" b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运用的场景限定 - @Target</a:t>
            </a:r>
            <a:endParaRPr lang="zh-CN" altLang="en-US" b="1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736600" lvl="1" indent="-317500" algn="l" fontAlgn="ctr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ct val="80000"/>
              <a:buFont typeface="Wingdings" panose="05000000000000000000" charset="0"/>
              <a:buChar char="u"/>
            </a:pPr>
            <a:r>
              <a:rPr lang="zh-CN" altLang="en-US" sz="1400" spc="12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Target 是目标的意思，@Target 指定了注解运用的地方</a:t>
            </a:r>
            <a:endParaRPr lang="zh-CN" altLang="en-US" sz="1400" spc="12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736600" lvl="1" indent="-317500" algn="l" fontAlgn="ctr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ct val="80000"/>
              <a:buFont typeface="Wingdings" panose="05000000000000000000" charset="0"/>
              <a:buChar char="u"/>
            </a:pPr>
            <a:r>
              <a:rPr lang="zh-CN" altLang="en-US" sz="1400" spc="12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类比到标签，原本标签是你想张贴到哪个地方就到哪个地方，但是因为 @Target 的存在，它张贴的地方就非常具体了，比如只能张贴到方法上、类上、方法参数上等等</a:t>
            </a:r>
            <a:endParaRPr lang="zh-CN" altLang="en-US" sz="1400" spc="12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sp>
        <p:nvSpPr>
          <p:cNvPr id="4" name="文本框 3"/>
          <p:cNvSpPr txBox="1"/>
          <p:nvPr/>
        </p:nvSpPr>
        <p:spPr>
          <a:xfrm>
            <a:off x="554990" y="377190"/>
            <a:ext cx="2540000" cy="501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注解的继承</a:t>
            </a:r>
            <a:endParaRPr lang="zh-CN" altLang="en-US" sz="2665" dirty="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文本框 32"/>
          <p:cNvSpPr txBox="1"/>
          <p:nvPr>
            <p:custDataLst>
              <p:tags r:id="rId2"/>
            </p:custDataLst>
          </p:nvPr>
        </p:nvSpPr>
        <p:spPr>
          <a:xfrm>
            <a:off x="223520" y="1332865"/>
            <a:ext cx="10927080" cy="1788160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wrap="square" lIns="71755" tIns="36195" rIns="71755" bIns="36195" rtlCol="0">
            <a:spAutoFit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Aft>
                <a:spcPts val="1000"/>
              </a:spcAft>
              <a:defRPr sz="1600" spc="150"/>
            </a:lvl1pPr>
          </a:lstStyle>
          <a:p>
            <a:pPr marL="508000" lvl="0" indent="-5080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100000"/>
              <a:buFont typeface="WPS-Bullets" pitchFamily="2" charset="0"/>
              <a:buChar char=""/>
            </a:pPr>
            <a:r>
              <a:rPr lang="zh-CN" altLang="en-US" sz="2400" b="1" spc="2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注解的继承 - @Inherited</a:t>
            </a:r>
            <a:endParaRPr lang="zh-CN" altLang="en-US" sz="2400" b="1" spc="2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89000" lvl="1" indent="-3810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Wingdings" panose="05000000000000000000" pitchFamily="2" charset="2"/>
              <a:buChar char="u"/>
            </a:pPr>
            <a:r>
              <a:rPr lang="zh-CN" altLang="en-US" sz="2000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但是它并不是说注解本身可以继承，而是说如果一个超类被 @Inherited 注解过的注解进行注解的话，那么如果它的子类没有被任何注解应用的话，那么这个子类就继承了超类的注解</a:t>
            </a:r>
            <a:endParaRPr lang="zh-CN" altLang="en-US" sz="2000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554990" y="3465830"/>
            <a:ext cx="8691245" cy="28613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老子非常有钱，所以人们给他贴了一张标签叫做富豪。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老子的儿子长大后，只要没有和老子断绝父子关系，虽然别人没有给他贴标签，但是他自然也是富豪。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老子的孙子长大了，自然也是富豪。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这就是人们口中戏称的富一代，富二代，富三代。虽然叫法不同，好像好多个标签，但其实事情的本质也就是他们有一张共同的标签，也就是老子身上的那张富豪的标签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35" name="图片 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8165" y="4429760"/>
            <a:ext cx="2538730" cy="1786255"/>
          </a:xfrm>
          <a:prstGeom prst="rect">
            <a:avLst/>
          </a:prstGeom>
        </p:spPr>
      </p:pic>
      <p:pic>
        <p:nvPicPr>
          <p:cNvPr id="36" name="图片 3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48165" y="2752090"/>
            <a:ext cx="2538730" cy="16097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sp>
        <p:nvSpPr>
          <p:cNvPr id="4" name="文本框 3"/>
          <p:cNvSpPr txBox="1"/>
          <p:nvPr/>
        </p:nvSpPr>
        <p:spPr>
          <a:xfrm>
            <a:off x="554990" y="377190"/>
            <a:ext cx="2540000" cy="501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多重标签</a:t>
            </a:r>
            <a:endParaRPr lang="zh-CN" altLang="en-US" sz="2665" dirty="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Title 6"/>
          <p:cNvSpPr txBox="1"/>
          <p:nvPr>
            <p:custDataLst>
              <p:tags r:id="rId2"/>
            </p:custDataLst>
          </p:nvPr>
        </p:nvSpPr>
        <p:spPr>
          <a:xfrm>
            <a:off x="488950" y="1428750"/>
            <a:ext cx="8390255" cy="872490"/>
          </a:xfrm>
          <a:prstGeom prst="rect">
            <a:avLst/>
          </a:prstGeom>
          <a:noFill/>
          <a:ln w="3175">
            <a:noFill/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bg2"/>
                </a:solidFill>
              </a14:hiddenFill>
            </a:ext>
          </a:extLst>
        </p:spPr>
        <p:txBody>
          <a:bodyPr wrap="square" lIns="72000" tIns="36195" rIns="72000" bIns="36195" anchor="t" anchorCtr="0">
            <a:sp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fontAlgn="auto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SzPct val="100000"/>
              <a:buNone/>
            </a:pPr>
            <a:r>
              <a:rPr lang="zh-CN" altLang="en-US" sz="2000" spc="200">
                <a:ln w="3175">
                  <a:noFill/>
                  <a:prstDash val="dash"/>
                </a:ln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Repeatable 自然是可重复的意思。@Repeatable 是 Java 1.8 才加进来的新特性</a:t>
            </a:r>
            <a:endParaRPr lang="zh-CN" altLang="en-US" sz="2000" spc="200">
              <a:ln w="3175">
                <a:noFill/>
                <a:prstDash val="dash"/>
              </a:ln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8" name="Title 6"/>
          <p:cNvSpPr txBox="1"/>
          <p:nvPr>
            <p:custDataLst>
              <p:tags r:id="rId3"/>
            </p:custDataLst>
          </p:nvPr>
        </p:nvSpPr>
        <p:spPr>
          <a:xfrm>
            <a:off x="554990" y="2892425"/>
            <a:ext cx="6817995" cy="791210"/>
          </a:xfrm>
          <a:prstGeom prst="rect">
            <a:avLst/>
          </a:prstGeom>
          <a:noFill/>
          <a:ln w="3175">
            <a:noFill/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bg2"/>
                </a:solidFill>
              </a14:hiddenFill>
            </a:ext>
          </a:extLst>
        </p:spPr>
        <p:txBody>
          <a:bodyPr wrap="square" lIns="72000" tIns="36195" rIns="72000" bIns="36195" anchor="t" anchorCtr="0">
            <a:sp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fontAlgn="auto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SzPct val="100000"/>
              <a:buNone/>
            </a:pPr>
            <a:r>
              <a:rPr lang="zh-CN" altLang="en-US" sz="1800" spc="150" dirty="0">
                <a:ln w="3175">
                  <a:noFill/>
                  <a:prstDash val="dash"/>
                </a:ln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举个例子，Zero老师我既是程序员又是老师,同时我还是个超人</a:t>
            </a:r>
            <a:endParaRPr lang="zh-CN" altLang="en-US" sz="1800" spc="150" dirty="0">
              <a:ln w="3175">
                <a:noFill/>
                <a:prstDash val="dash"/>
              </a:ln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6300" y="1901825"/>
            <a:ext cx="4762500" cy="4000500"/>
          </a:xfrm>
          <a:prstGeom prst="rect">
            <a:avLst/>
          </a:prstGeom>
        </p:spPr>
      </p:pic>
      <p:sp>
        <p:nvSpPr>
          <p:cNvPr id="32" name="Title 6"/>
          <p:cNvSpPr txBox="1"/>
          <p:nvPr>
            <p:custDataLst>
              <p:tags r:id="rId5"/>
            </p:custDataLst>
          </p:nvPr>
        </p:nvSpPr>
        <p:spPr>
          <a:xfrm>
            <a:off x="554990" y="4077335"/>
            <a:ext cx="3355340" cy="472440"/>
          </a:xfrm>
          <a:prstGeom prst="rect">
            <a:avLst/>
          </a:prstGeom>
          <a:noFill/>
          <a:ln w="3175">
            <a:noFill/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bg2"/>
                </a:solidFill>
              </a14:hiddenFill>
            </a:ext>
          </a:extLst>
        </p:spPr>
        <p:txBody>
          <a:bodyPr wrap="square" lIns="72000" tIns="36195" rIns="72000" bIns="36195" anchor="t" anchorCtr="0">
            <a:sp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fontAlgn="auto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SzPct val="100000"/>
              <a:buNone/>
            </a:pPr>
            <a:r>
              <a:rPr lang="zh-CN" altLang="en-US" sz="2000" spc="200" dirty="0">
                <a:ln w="3175">
                  <a:noFill/>
                  <a:prstDash val="dash"/>
                </a:ln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如何实现?</a:t>
            </a:r>
            <a:endParaRPr lang="zh-CN" altLang="en-US" sz="2000" spc="200" dirty="0">
              <a:ln w="3175">
                <a:noFill/>
                <a:prstDash val="dash"/>
              </a:ln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sp>
        <p:nvSpPr>
          <p:cNvPr id="4" name="文本框 3"/>
          <p:cNvSpPr txBox="1"/>
          <p:nvPr/>
        </p:nvSpPr>
        <p:spPr>
          <a:xfrm>
            <a:off x="554990" y="377190"/>
            <a:ext cx="2540000" cy="501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文档标签</a:t>
            </a:r>
            <a:endParaRPr lang="zh-CN" altLang="en-US" sz="2665" dirty="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>
            <p:custDataLst>
              <p:tags r:id="rId2"/>
            </p:custDataLst>
          </p:nvPr>
        </p:nvSpPr>
        <p:spPr>
          <a:xfrm>
            <a:off x="554990" y="1634490"/>
            <a:ext cx="9061450" cy="1264920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wrap="square" lIns="71755" tIns="36195" rIns="71755" bIns="36195" rtlCol="0">
            <a:spAutoFit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Aft>
                <a:spcPts val="1000"/>
              </a:spcAft>
              <a:defRPr sz="1600" spc="150"/>
            </a:lvl1pPr>
          </a:lstStyle>
          <a:p>
            <a:pPr marL="482600" lvl="0" indent="-4826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140000"/>
              <a:buFont typeface="Wingdings" panose="05000000000000000000" charset="0"/>
              <a:buChar char="þ"/>
            </a:pPr>
            <a:r>
              <a:rPr lang="zh-CN" altLang="en-US" sz="2000" b="1" spc="20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@Documented</a:t>
            </a:r>
            <a:endParaRPr lang="zh-CN" altLang="en-US" sz="2000" b="1" spc="20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25500" lvl="1" indent="-3048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顾名思义，这个元注解肯定是和文档有关。它的作用是能够将注解中的元素包含到 Javadoc 中去。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sp>
        <p:nvSpPr>
          <p:cNvPr id="4" name="文本框 3"/>
          <p:cNvSpPr txBox="1"/>
          <p:nvPr/>
        </p:nvSpPr>
        <p:spPr>
          <a:xfrm>
            <a:off x="554990" y="377190"/>
            <a:ext cx="2540000" cy="501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注解的属性</a:t>
            </a:r>
            <a:endParaRPr lang="zh-CN" altLang="en-US" sz="2665" dirty="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>
            <p:custDataLst>
              <p:tags r:id="rId2"/>
            </p:custDataLst>
          </p:nvPr>
        </p:nvSpPr>
        <p:spPr>
          <a:xfrm>
            <a:off x="462280" y="1111250"/>
            <a:ext cx="11267440" cy="5006975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wrap="square" lIns="71755" tIns="36195" rIns="71755" bIns="36195" rtlCol="0">
            <a:spAutoFit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Aft>
                <a:spcPts val="1000"/>
              </a:spcAft>
              <a:defRPr sz="1600" spc="150"/>
            </a:lvl1pPr>
          </a:lstStyle>
          <a:p>
            <a:pPr marL="482600" lvl="0" indent="-4826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140000"/>
              <a:buFont typeface="Wingdings" panose="05000000000000000000" charset="0"/>
              <a:buChar char="þ"/>
            </a:pPr>
            <a:r>
              <a:rPr lang="zh-CN" altLang="en-US" sz="2000" b="1" spc="20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注解的属性</a:t>
            </a:r>
            <a:endParaRPr lang="zh-CN" altLang="en-US" sz="2000" b="1" spc="20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25500" lvl="1" indent="-3048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也叫做成员变量。注解只有成员变量，没有方法。注解的成员变量在注解的定义中以“无形参的方法”形式来声明，其方法名定义了该成员变量的名字，其返回值定义了该成员变量的类型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82600" lvl="0" indent="-4826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140000"/>
              <a:buFont typeface="Wingdings" panose="05000000000000000000" charset="0"/>
              <a:buChar char="þ"/>
            </a:pPr>
            <a:r>
              <a:rPr lang="zh-CN" altLang="en-US" sz="2000" b="1" spc="20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属性的应用</a:t>
            </a:r>
            <a:endParaRPr lang="zh-CN" altLang="en-US" sz="2000" b="1" spc="20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25500" lvl="1" indent="-3048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无属性值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25500" lvl="1" indent="-3048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只有一个value属性值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25500" lvl="1" indent="-3048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多个属性值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25500" lvl="1" indent="-3048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属性值的默认值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82600" lvl="0" indent="-4826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140000"/>
              <a:buFont typeface="Wingdings" panose="05000000000000000000" charset="0"/>
              <a:buChar char="þ"/>
            </a:pPr>
            <a:r>
              <a:rPr lang="zh-CN" altLang="en-US" sz="2000" b="1" spc="20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可用的属性类型</a:t>
            </a:r>
            <a:endParaRPr lang="zh-CN" altLang="en-US" sz="2000" b="1" spc="20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25500" lvl="1" indent="-3048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>
                <a:sym typeface="+mn-ea"/>
              </a:rPr>
              <a:t>byte,short,char,int,long,float,double,boolean八种基本数据类型和String、Enum、Class、annotations等数据类型,以及这一些类型的数组一维</a:t>
            </a:r>
            <a:r>
              <a:rPr lang="en-US" altLang="zh-CN">
                <a:sym typeface="+mn-ea"/>
              </a:rPr>
              <a:t>[]</a:t>
            </a:r>
            <a:r>
              <a:rPr lang="zh-CN" altLang="en-US">
                <a:sym typeface="+mn-ea"/>
              </a:rPr>
              <a:t>.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sp>
        <p:nvSpPr>
          <p:cNvPr id="4" name="文本框 3"/>
          <p:cNvSpPr txBox="1"/>
          <p:nvPr/>
        </p:nvSpPr>
        <p:spPr>
          <a:xfrm>
            <a:off x="554990" y="377190"/>
            <a:ext cx="2540000" cy="501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什么是注解</a:t>
            </a:r>
            <a:endParaRPr lang="zh-CN" altLang="en-US" sz="2665" dirty="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文本框 22"/>
          <p:cNvSpPr txBox="1"/>
          <p:nvPr>
            <p:custDataLst>
              <p:tags r:id="rId2"/>
            </p:custDataLst>
          </p:nvPr>
        </p:nvSpPr>
        <p:spPr>
          <a:xfrm>
            <a:off x="554990" y="1246505"/>
            <a:ext cx="11400155" cy="3293745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wrap="square" lIns="71755" tIns="36195" rIns="71755" bIns="36195" rtlCol="0">
            <a:spAutoFit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Aft>
                <a:spcPts val="1000"/>
              </a:spcAft>
              <a:defRPr sz="1600" spc="150"/>
            </a:lvl1pPr>
          </a:lstStyle>
          <a:p>
            <a:pPr marL="482600" lvl="0" indent="-4826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140000"/>
              <a:buFont typeface="Wingdings" panose="05000000000000000000" charset="0"/>
              <a:buChar char="þ"/>
            </a:pPr>
            <a:r>
              <a:rPr lang="zh-CN" altLang="en-US" sz="2000" b="1" spc="20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注解的定义</a:t>
            </a:r>
            <a:endParaRPr lang="zh-CN" altLang="en-US" sz="2000" b="1" spc="20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25500" lvl="1" indent="-3048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Java 注解用于为 Java 代码提供元数据。作为元数据，注解不直接影响你的代码执行，但也有一些类型的注解实际上可以用于这一目的。Java 注解是从 Java5 开始添加到 Java 的。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82600" lvl="0" indent="-4826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140000"/>
              <a:buFont typeface="Wingdings" panose="05000000000000000000" charset="0"/>
              <a:buChar char="þ"/>
            </a:pPr>
            <a:r>
              <a:rPr lang="zh-CN" altLang="en-US" sz="2000" b="1" spc="20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注解即标签</a:t>
            </a:r>
            <a:endParaRPr lang="zh-CN" altLang="en-US" sz="2000" b="1" spc="20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25500" lvl="1" indent="-3048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如果把代码想象成一个具有生命的个体，注解就是给这些代码的某些个体打标签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82600" lvl="0" indent="-4826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140000"/>
              <a:buFont typeface="Wingdings" panose="05000000000000000000" charset="0"/>
              <a:buChar char="þ"/>
            </a:pPr>
            <a:r>
              <a:rPr lang="zh-CN" altLang="en-US" sz="2000" b="1" spc="20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2000" b="1" spc="20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Java</a:t>
            </a:r>
            <a:r>
              <a:rPr lang="zh-CN" altLang="en-US" sz="2000" b="1" spc="20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中的定义</a:t>
            </a:r>
            <a:endParaRPr lang="zh-CN" altLang="en-US" sz="2000" b="1" spc="20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25500" lvl="1" indent="-3048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pc="200">
                <a:ln w="3175">
                  <a:noFill/>
                  <a:prstDash val="dash"/>
                </a:ln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注解通过 @interface关键字进行定义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7" name="图片 26" descr="LOLT7`7}@{6N_N8B{_7XM(K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4430" y="4622165"/>
            <a:ext cx="5105400" cy="14192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C{(OYW8CUD(_1LG_7(QTNM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02890" y="2007235"/>
            <a:ext cx="4257675" cy="2200275"/>
          </a:xfrm>
          <a:prstGeom prst="rect">
            <a:avLst/>
          </a:prstGeom>
        </p:spPr>
      </p:pic>
      <p:sp>
        <p:nvSpPr>
          <p:cNvPr id="15" name="Title 6"/>
          <p:cNvSpPr txBox="1"/>
          <p:nvPr>
            <p:custDataLst>
              <p:tags r:id="rId2"/>
            </p:custDataLst>
          </p:nvPr>
        </p:nvSpPr>
        <p:spPr>
          <a:xfrm>
            <a:off x="935355" y="774065"/>
            <a:ext cx="7017385" cy="793750"/>
          </a:xfrm>
          <a:prstGeom prst="rect">
            <a:avLst/>
          </a:prstGeom>
          <a:noFill/>
        </p:spPr>
        <p:txBody>
          <a:bodyPr wrap="square" lIns="101600" tIns="0" rIns="82550" bIns="0" rtlCol="0" anchor="t" anchorCtr="0">
            <a:spAutoFit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Aft>
                <a:spcPts val="1000"/>
              </a:spcAft>
              <a:defRPr sz="1600" spc="150"/>
            </a:lvl1pPr>
          </a:lstStyle>
          <a:p>
            <a:pPr marL="360045" lvl="0" indent="-360045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90000"/>
              <a:buFont typeface="WPS-Bullets" pitchFamily="2" charset="0"/>
              <a:buChar char=""/>
            </a:pPr>
            <a:r>
              <a:rPr lang="zh-CN" altLang="en-US" sz="160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对人和事物的属性评价</a:t>
            </a:r>
            <a:endParaRPr lang="zh-CN" altLang="en-US" sz="160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60045" lvl="0" indent="-360045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90000"/>
              <a:buFont typeface="WPS-Bullets" pitchFamily="2" charset="0"/>
              <a:buChar char=""/>
            </a:pPr>
            <a:r>
              <a:rPr lang="zh-CN" altLang="en-US" sz="160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对于抽象事物的解释</a:t>
            </a:r>
            <a:endParaRPr lang="zh-CN" altLang="en-US" sz="160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6" name="Title 6"/>
          <p:cNvSpPr txBox="1"/>
          <p:nvPr>
            <p:custDataLst>
              <p:tags r:id="rId3"/>
            </p:custDataLst>
          </p:nvPr>
        </p:nvSpPr>
        <p:spPr>
          <a:xfrm>
            <a:off x="4399280" y="4725670"/>
            <a:ext cx="6581140" cy="472440"/>
          </a:xfrm>
          <a:prstGeom prst="rect">
            <a:avLst/>
          </a:prstGeom>
          <a:noFill/>
          <a:ln w="3175">
            <a:noFill/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bg2"/>
                </a:solidFill>
              </a14:hiddenFill>
            </a:ext>
          </a:extLst>
        </p:spPr>
        <p:txBody>
          <a:bodyPr wrap="square" lIns="72000" tIns="36195" rIns="72000" bIns="36195" anchor="t" anchorCtr="0">
            <a:sp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fontAlgn="auto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SzPct val="100000"/>
              <a:buNone/>
            </a:pPr>
            <a:r>
              <a:rPr lang="zh-CN" altLang="en-US" sz="2000" spc="200" dirty="0">
                <a:ln w="3175">
                  <a:noFill/>
                  <a:prstDash val="dash"/>
                </a:ln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标签是对事物行为的某些角度的评价与解释</a:t>
            </a:r>
            <a:endParaRPr lang="zh-CN" altLang="en-US" sz="2000" spc="200" dirty="0">
              <a:ln w="3175">
                <a:noFill/>
                <a:prstDash val="dash"/>
              </a:ln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sp>
        <p:nvSpPr>
          <p:cNvPr id="4" name="文本框 3"/>
          <p:cNvSpPr txBox="1"/>
          <p:nvPr/>
        </p:nvSpPr>
        <p:spPr>
          <a:xfrm>
            <a:off x="554990" y="377190"/>
            <a:ext cx="3533775" cy="501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注解的使用场景</a:t>
            </a:r>
            <a:endParaRPr lang="zh-CN" altLang="en-US" sz="2665" dirty="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itle 6"/>
          <p:cNvSpPr txBox="1"/>
          <p:nvPr>
            <p:custDataLst>
              <p:tags r:id="rId2"/>
            </p:custDataLst>
          </p:nvPr>
        </p:nvSpPr>
        <p:spPr>
          <a:xfrm>
            <a:off x="471170" y="1376680"/>
            <a:ext cx="9923145" cy="2461895"/>
          </a:xfrm>
          <a:prstGeom prst="rect">
            <a:avLst/>
          </a:prstGeom>
          <a:noFill/>
        </p:spPr>
        <p:txBody>
          <a:bodyPr wrap="square" lIns="101600" tIns="0" rIns="82550" bIns="0" rtlCol="0" anchor="t" anchorCtr="0">
            <a:spAutoFit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Aft>
                <a:spcPts val="1000"/>
              </a:spcAft>
              <a:defRPr sz="1600" spc="150"/>
            </a:lvl1pPr>
          </a:lstStyle>
          <a:p>
            <a:pPr marL="431800" lvl="0" indent="-4318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90000"/>
              <a:buFont typeface="WPS-Bullets" pitchFamily="2" charset="0"/>
              <a:buChar char=""/>
            </a:pPr>
            <a:r>
              <a:rPr lang="zh-CN" altLang="en-US" sz="2000" spc="18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提供信息给编译器： 编译器可以利用注解来探测错误和警告信息</a:t>
            </a:r>
            <a:endParaRPr lang="zh-CN" altLang="en-US" sz="2000" spc="18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31800" lvl="0" indent="-4318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90000"/>
              <a:buFont typeface="WPS-Bullets" pitchFamily="2" charset="0"/>
              <a:buChar char=""/>
            </a:pPr>
            <a:r>
              <a:rPr lang="zh-CN" altLang="en-US" sz="2000" spc="18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编译阶段时的处理： 软件工具可以用来利用注解信息来生成代码、Html文档或者做其它相应处理。</a:t>
            </a:r>
            <a:endParaRPr lang="zh-CN" altLang="en-US" sz="2000" spc="18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31800" lvl="0" indent="-4318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90000"/>
              <a:buFont typeface="WPS-Bullets" pitchFamily="2" charset="0"/>
              <a:buChar char=""/>
            </a:pPr>
            <a:r>
              <a:rPr lang="zh-CN" altLang="en-US" sz="2000" spc="18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运行时的处理： 某些注解可以在程序运行的时候接受代码的提取</a:t>
            </a:r>
            <a:endParaRPr lang="zh-CN" altLang="en-US" sz="2000" spc="18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31800" lvl="0" indent="-4318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90000"/>
              <a:buFont typeface="WPS-Bullets" pitchFamily="2" charset="0"/>
              <a:buChar char=""/>
            </a:pPr>
            <a:r>
              <a:rPr lang="zh-CN" altLang="en-US" sz="2000" spc="18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值得注意的是，注解不是代码本身的一部分</a:t>
            </a:r>
            <a:endParaRPr lang="zh-CN" altLang="en-US" sz="2000" spc="18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sp>
        <p:nvSpPr>
          <p:cNvPr id="4" name="文本框 3"/>
          <p:cNvSpPr txBox="1"/>
          <p:nvPr/>
        </p:nvSpPr>
        <p:spPr>
          <a:xfrm>
            <a:off x="554990" y="377190"/>
            <a:ext cx="3533775" cy="501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注解的应用实例</a:t>
            </a:r>
            <a:endParaRPr lang="zh-CN" altLang="en-US" sz="2665" dirty="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54990" y="1464945"/>
            <a:ext cx="2540000" cy="64516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 sz="36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JUnit</a:t>
            </a:r>
            <a:endParaRPr lang="zh-CN" altLang="en-US" sz="36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54990" y="1986280"/>
            <a:ext cx="2540000" cy="64516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 sz="36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ButterKnife</a:t>
            </a:r>
            <a:endParaRPr lang="zh-CN" altLang="en-US" sz="36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54990" y="3550285"/>
            <a:ext cx="2540000" cy="64516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 sz="36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Dagger2</a:t>
            </a:r>
            <a:endParaRPr lang="zh-CN" altLang="en-US" sz="36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54990" y="4592955"/>
            <a:ext cx="2540000" cy="64516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 sz="36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Retrofit</a:t>
            </a:r>
            <a:endParaRPr lang="zh-CN" altLang="en-US" sz="36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54990" y="4071620"/>
            <a:ext cx="2540000" cy="64516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36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GreenDao</a:t>
            </a:r>
            <a:endParaRPr lang="en-US" altLang="zh-CN" sz="36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54990" y="3028950"/>
            <a:ext cx="2540000" cy="64516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36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Glide</a:t>
            </a:r>
            <a:endParaRPr lang="en-US" altLang="zh-CN" sz="36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54990" y="2507615"/>
            <a:ext cx="2540000" cy="64516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36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ARouter</a:t>
            </a:r>
            <a:endParaRPr lang="en-US" altLang="zh-CN" sz="36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2002790" y="2500630"/>
            <a:ext cx="7740015" cy="101473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6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retrofit</a:t>
            </a:r>
            <a:r>
              <a:rPr lang="zh-CN" altLang="en-US" sz="6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的源码流程解读</a:t>
            </a:r>
            <a:endParaRPr lang="zh-CN" altLang="en-US" sz="6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2255573" y="-1219283"/>
            <a:ext cx="6597723" cy="1219284"/>
          </a:xfrm>
        </p:spPr>
        <p:txBody>
          <a:bodyPr/>
          <a:lstStyle/>
          <a:p>
            <a:r>
              <a:rPr kumimoji="1" lang="en-US" altLang="zh-CN" dirty="0">
                <a:solidFill>
                  <a:schemeClr val="bg1"/>
                </a:solidFill>
              </a:rPr>
              <a:t>   </a:t>
            </a:r>
            <a:r>
              <a:rPr kumimoji="1" lang="zh-CN" altLang="en-US" dirty="0">
                <a:solidFill>
                  <a:schemeClr val="bg1"/>
                </a:solidFill>
              </a:rPr>
              <a:t>享学讲师团队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5" name="文本框 1"/>
          <p:cNvSpPr txBox="1"/>
          <p:nvPr/>
        </p:nvSpPr>
        <p:spPr>
          <a:xfrm>
            <a:off x="239349" y="3717033"/>
            <a:ext cx="1440160" cy="1318314"/>
          </a:xfrm>
          <a:prstGeom prst="rect">
            <a:avLst/>
          </a:prstGeom>
          <a:noFill/>
        </p:spPr>
        <p:txBody>
          <a:bodyPr wrap="square" lIns="100083" tIns="50040" rIns="100083" bIns="5004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Alvin</a:t>
            </a:r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老师</a:t>
            </a:r>
            <a:endParaRPr lang="en-US" altLang="zh-CN" sz="15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5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曾就职于三星、</a:t>
            </a:r>
            <a:endParaRPr lang="zh-CN" altLang="en-US" sz="1500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5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小米，项目经理</a:t>
            </a:r>
            <a:endParaRPr lang="zh-CN" altLang="en-US" sz="1500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5"/>
          <p:cNvSpPr txBox="1"/>
          <p:nvPr/>
        </p:nvSpPr>
        <p:spPr>
          <a:xfrm>
            <a:off x="5469890" y="3525011"/>
            <a:ext cx="1116635" cy="2518642"/>
          </a:xfrm>
          <a:prstGeom prst="rect">
            <a:avLst/>
          </a:prstGeom>
          <a:noFill/>
        </p:spPr>
        <p:txBody>
          <a:bodyPr wrap="square" lIns="100083" tIns="50040" rIns="100083" bIns="5004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Zero</a:t>
            </a:r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老师</a:t>
            </a:r>
            <a:endParaRPr lang="en-US" altLang="zh-CN" sz="15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前阿里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P7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移动架构师，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曾就职于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Nubia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等一线互联网公司。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8" name="文本框 4"/>
          <p:cNvSpPr txBox="1"/>
          <p:nvPr/>
        </p:nvSpPr>
        <p:spPr>
          <a:xfrm>
            <a:off x="3741698" y="3621022"/>
            <a:ext cx="1178669" cy="2518642"/>
          </a:xfrm>
          <a:prstGeom prst="rect">
            <a:avLst/>
          </a:prstGeom>
          <a:noFill/>
        </p:spPr>
        <p:txBody>
          <a:bodyPr wrap="square" lIns="100083" tIns="50040" rIns="100083" bIns="5004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Allen</a:t>
            </a:r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老师</a:t>
            </a:r>
            <a:endParaRPr lang="en-US" altLang="zh-CN" sz="15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国防科大研究生毕业， 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全球首批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Android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开发者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,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中国联通移动架构师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9" name="文本框 5"/>
          <p:cNvSpPr txBox="1"/>
          <p:nvPr/>
        </p:nvSpPr>
        <p:spPr>
          <a:xfrm>
            <a:off x="7102072" y="3525011"/>
            <a:ext cx="1179692" cy="1793187"/>
          </a:xfrm>
          <a:prstGeom prst="rect">
            <a:avLst/>
          </a:prstGeom>
          <a:noFill/>
        </p:spPr>
        <p:txBody>
          <a:bodyPr wrap="square" lIns="100083" tIns="50040" rIns="100083" bIns="5004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505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Lance</a:t>
            </a:r>
            <a:r>
              <a:rPr lang="zh-CN" altLang="en-US" sz="1505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老师</a:t>
            </a:r>
            <a:endParaRPr lang="en-US" altLang="zh-CN" sz="1505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某游戏公司主程，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前爱奇艺高程。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4"/>
          <p:cNvSpPr txBox="1"/>
          <p:nvPr/>
        </p:nvSpPr>
        <p:spPr>
          <a:xfrm>
            <a:off x="1967541" y="3717032"/>
            <a:ext cx="1440160" cy="1281114"/>
          </a:xfrm>
          <a:prstGeom prst="rect">
            <a:avLst/>
          </a:prstGeom>
          <a:noFill/>
          <a:ln w="9525">
            <a:noFill/>
          </a:ln>
        </p:spPr>
        <p:txBody>
          <a:bodyPr wrap="square" lIns="108959" tIns="54480" rIns="108959" bIns="5448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charset="-122"/>
              </a:rPr>
              <a:t>Leo </a:t>
            </a:r>
            <a:r>
              <a:rPr lang="en-US" altLang="zh-CN" sz="1500" b="1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等线" panose="02010600030101010101" charset="-122"/>
              </a:rPr>
              <a:t>老师</a:t>
            </a:r>
            <a:endParaRPr lang="en-US" altLang="zh-CN" sz="15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等线" panose="02010600030101010101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charset="-122"/>
              </a:rPr>
              <a:t>某创业公司技术总监，网易特约讲师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Picture 5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186799" y="1028734"/>
            <a:ext cx="1527872" cy="24982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" name="Picture 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93138" y="1028733"/>
            <a:ext cx="1535956" cy="24670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25319" y="1028734"/>
            <a:ext cx="1565349" cy="24884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" name="Picture 9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857500" y="1028733"/>
            <a:ext cx="1578316" cy="24913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" name="图片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8981" y="1028733"/>
            <a:ext cx="1660183" cy="2471824"/>
          </a:xfrm>
          <a:prstGeom prst="rect">
            <a:avLst/>
          </a:prstGeom>
        </p:spPr>
      </p:pic>
      <p:sp>
        <p:nvSpPr>
          <p:cNvPr id="18" name="文本框 5"/>
          <p:cNvSpPr txBox="1"/>
          <p:nvPr/>
        </p:nvSpPr>
        <p:spPr>
          <a:xfrm>
            <a:off x="8830263" y="3525011"/>
            <a:ext cx="1152128" cy="1618396"/>
          </a:xfrm>
          <a:prstGeom prst="rect">
            <a:avLst/>
          </a:prstGeom>
          <a:noFill/>
        </p:spPr>
        <p:txBody>
          <a:bodyPr wrap="square" lIns="100083" tIns="50040" rIns="100083" bIns="5004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Jett</a:t>
            </a:r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老师</a:t>
            </a:r>
            <a:endParaRPr lang="en-US" altLang="zh-CN" sz="15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前东芝，东方集团资深架构师。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TextBox 33"/>
          <p:cNvSpPr txBox="1"/>
          <p:nvPr/>
        </p:nvSpPr>
        <p:spPr>
          <a:xfrm>
            <a:off x="195777" y="129537"/>
            <a:ext cx="4652084" cy="10882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665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享学</a:t>
            </a:r>
            <a:r>
              <a:rPr lang="en-US" altLang="zh-CN" sz="2665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VIP</a:t>
            </a:r>
            <a:r>
              <a:rPr lang="zh-CN" altLang="en-US" sz="2665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讲师介绍</a:t>
            </a:r>
            <a:endParaRPr lang="en-US" altLang="zh-CN" sz="2665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1865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pic>
        <p:nvPicPr>
          <p:cNvPr id="1026" name="Picture 2" descr="D:\我的资料库\Documents\Tencent Files\1056375335\FileRecv\JETT-1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8585693" y="1028734"/>
            <a:ext cx="1645928" cy="2468892"/>
          </a:xfrm>
          <a:prstGeom prst="rect">
            <a:avLst/>
          </a:prstGeom>
          <a:noFill/>
        </p:spPr>
      </p:pic>
      <p:sp>
        <p:nvSpPr>
          <p:cNvPr id="21" name="文本框 5"/>
          <p:cNvSpPr txBox="1"/>
          <p:nvPr/>
        </p:nvSpPr>
        <p:spPr>
          <a:xfrm>
            <a:off x="10587535" y="3556108"/>
            <a:ext cx="1152128" cy="2518642"/>
          </a:xfrm>
          <a:prstGeom prst="rect">
            <a:avLst/>
          </a:prstGeom>
          <a:noFill/>
        </p:spPr>
        <p:txBody>
          <a:bodyPr wrap="square" lIns="100083" tIns="50040" rIns="100083" bIns="5004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Derry</a:t>
            </a:r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老师</a:t>
            </a:r>
            <a:endParaRPr lang="en-US" altLang="zh-CN" sz="15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Android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系统定制，</a:t>
            </a:r>
            <a:endParaRPr lang="en-US" altLang="zh-CN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腾讯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IOT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，阿里平台，联通运维，资深工程师。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920" y="1028733"/>
            <a:ext cx="1645929" cy="2468893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2" name="对象 1"/>
          <p:cNvGraphicFramePr/>
          <p:nvPr/>
        </p:nvGraphicFramePr>
        <p:xfrm>
          <a:off x="971550" y="-80010"/>
          <a:ext cx="10248265" cy="132911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" r:id="rId1" imgW="9664065" imgH="18422620" progId="Visio.Drawing.15">
                  <p:embed/>
                </p:oleObj>
              </mc:Choice>
              <mc:Fallback>
                <p:oleObj name="" r:id="rId1" imgW="9664065" imgH="18422620" progId="Visio.Drawing.15">
                  <p:embed/>
                  <p:pic>
                    <p:nvPicPr>
                      <p:cNvPr id="0" name="图片 2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971550" y="-80010"/>
                        <a:ext cx="10248265" cy="132911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78NJOXHR5OZ)`T0S2XCZ)NQ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35050" y="1147445"/>
            <a:ext cx="5619750" cy="2105025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$A@9H7)6UJP7149$YQ1XOJA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2630" y="656590"/>
            <a:ext cx="10058400" cy="523621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[]78BGVZW~G3Q9UBL3[LY)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77570" y="1315085"/>
            <a:ext cx="10058400" cy="3075305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H786JRL($[%0XN)BG%SYVK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81075" y="710565"/>
            <a:ext cx="9267825" cy="53340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EQ_(RQRF}H68ZW}3E9T1XK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96695" y="1663065"/>
            <a:ext cx="9353550" cy="25527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[DMNU{8D50J`VS@OC9WX2NL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54710" y="710565"/>
            <a:ext cx="8420100" cy="516255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3@E7}M59IZKDQ28$$WR5`L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33195" y="1090295"/>
            <a:ext cx="9324975" cy="4676775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2002790" y="2500630"/>
            <a:ext cx="6978015" cy="101473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6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retrofit</a:t>
            </a:r>
            <a:r>
              <a:rPr lang="zh-CN" altLang="en-US" sz="6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中的设计模式</a:t>
            </a:r>
            <a:endParaRPr lang="zh-CN" altLang="en-US" sz="6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990" y="370840"/>
            <a:ext cx="4201795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建造者</a:t>
            </a:r>
            <a:r>
              <a:rPr lang="zh-CN" altLang="en-US" sz="266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模式</a:t>
            </a:r>
            <a:endParaRPr lang="zh-CN" altLang="en-US" sz="266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554990" y="1198880"/>
            <a:ext cx="5520690" cy="1753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1. 建造者模式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Retrofit对象的创建、ServiceMethod对象创建都使用Build模式，将复杂对象的创建和表示分离，调用者不需要知道复杂的创建过程，使用Build的相关方法进行配置创建对象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21"/>
          <p:cNvSpPr txBox="1"/>
          <p:nvPr/>
        </p:nvSpPr>
        <p:spPr>
          <a:xfrm>
            <a:off x="6883083" y="1283335"/>
            <a:ext cx="3076575" cy="7308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30000"/>
              </a:lnSpc>
            </a:pPr>
            <a:r>
              <a:rPr lang="zh-CN" altLang="en-US" sz="16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关注享学课堂 </a:t>
            </a:r>
            <a:r>
              <a:rPr lang="zh-CN" altLang="en-US" sz="1600">
                <a:solidFill>
                  <a:srgbClr val="00B0F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免费领取课程</a:t>
            </a:r>
            <a:endParaRPr lang="zh-CN" altLang="en-US" sz="1600">
              <a:solidFill>
                <a:srgbClr val="00B0F0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6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了解更多优惠活动</a:t>
            </a:r>
            <a:endParaRPr lang="zh-CN" altLang="en-US" sz="16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pic>
        <p:nvPicPr>
          <p:cNvPr id="14" name="图片 13" descr="D:\关注领取福利.jpg关注领取福利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/>
          <a:stretch>
            <a:fillRect/>
          </a:stretch>
        </p:blipFill>
        <p:spPr>
          <a:xfrm>
            <a:off x="7007860" y="2359025"/>
            <a:ext cx="3271520" cy="3271520"/>
          </a:xfrm>
          <a:prstGeom prst="roundRect">
            <a:avLst>
              <a:gd name="adj" fmla="val 0"/>
            </a:avLst>
          </a:prstGeom>
        </p:spPr>
      </p:pic>
      <p:sp>
        <p:nvSpPr>
          <p:cNvPr id="32" name="剪去对角的矩形 31"/>
          <p:cNvSpPr/>
          <p:nvPr/>
        </p:nvSpPr>
        <p:spPr>
          <a:xfrm>
            <a:off x="6745605" y="1014730"/>
            <a:ext cx="3533775" cy="1212215"/>
          </a:xfrm>
          <a:prstGeom prst="snip2DiagRect">
            <a:avLst/>
          </a:prstGeom>
          <a:noFill/>
          <a:ln>
            <a:solidFill>
              <a:srgbClr val="00B0F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3" name="图片 2" descr="]~1A471]R]MXQ(MEBQX8HW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14045" y="-1179830"/>
            <a:ext cx="5791200" cy="805307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5223510" y="5351145"/>
            <a:ext cx="1522095" cy="15220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Requires="p14" p14:dur="9">
        <p15:prstTrans prst="pageCurlDouble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990" y="370840"/>
            <a:ext cx="4201795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门面</a:t>
            </a:r>
            <a:r>
              <a:rPr lang="zh-CN" altLang="en-US" sz="266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模式</a:t>
            </a:r>
            <a:endParaRPr lang="zh-CN" altLang="en-US" sz="266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554990" y="1108710"/>
            <a:ext cx="5318760" cy="23069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2. 外观模式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Retrofit对外提供了统一的调度，屏蔽了内部的实现，使得使用该网络库简单便捷。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门面模式: 提供一个统一的接口去访问多个子系统的多个不同的接口，它为子系统中的一组接口提供一个统一的高层接口。使用子系统更容易使用</a:t>
            </a:r>
            <a:endParaRPr lang="zh-CN" altLang="en-US"/>
          </a:p>
        </p:txBody>
      </p:sp>
      <p:pic>
        <p:nvPicPr>
          <p:cNvPr id="4" name="图片 3" descr="NBY3{MDG19HOW62EJLK{O6Y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6030" y="1437005"/>
            <a:ext cx="5329555" cy="46196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990" y="370840"/>
            <a:ext cx="4201795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代理模式</a:t>
            </a:r>
            <a:endParaRPr lang="zh-CN" altLang="en-US" sz="266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pic>
        <p:nvPicPr>
          <p:cNvPr id="2" name="图片 1" descr="77Z}R7$15CZ5[YB[A9`HBX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3620" y="1007745"/>
            <a:ext cx="7038340" cy="515810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51155" y="1812925"/>
            <a:ext cx="192976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Subject: </a:t>
            </a:r>
            <a:r>
              <a:rPr lang="zh-CN" altLang="en-US"/>
              <a:t>抽象主题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351155" y="4050665"/>
            <a:ext cx="381063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Proxy: </a:t>
            </a:r>
            <a:r>
              <a:rPr lang="zh-CN" altLang="en-US"/>
              <a:t>代理类，也称委托类，代理类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51155" y="2793365"/>
            <a:ext cx="463105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RealSubject: </a:t>
            </a:r>
            <a:r>
              <a:rPr lang="zh-CN" altLang="en-US"/>
              <a:t>真实主题类，也称为被委托类，</a:t>
            </a:r>
            <a:endParaRPr lang="zh-CN" altLang="en-US"/>
          </a:p>
          <a:p>
            <a:r>
              <a:rPr lang="zh-CN" altLang="en-US"/>
              <a:t>被代理类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351155" y="5031105"/>
            <a:ext cx="17703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Client: </a:t>
            </a:r>
            <a:r>
              <a:rPr lang="zh-CN" altLang="en-US"/>
              <a:t>客户端类</a:t>
            </a:r>
            <a:endParaRPr lang="zh-CN" altLang="en-US"/>
          </a:p>
        </p:txBody>
      </p:sp>
      <p:grpSp>
        <p:nvGrpSpPr>
          <p:cNvPr id="21" name="组合 20"/>
          <p:cNvGrpSpPr/>
          <p:nvPr/>
        </p:nvGrpSpPr>
        <p:grpSpPr>
          <a:xfrm>
            <a:off x="340360" y="1812925"/>
            <a:ext cx="4630420" cy="3586480"/>
            <a:chOff x="536" y="2855"/>
            <a:chExt cx="7292" cy="5648"/>
          </a:xfrm>
        </p:grpSpPr>
        <p:sp>
          <p:nvSpPr>
            <p:cNvPr id="8" name="文本框 7"/>
            <p:cNvSpPr txBox="1"/>
            <p:nvPr/>
          </p:nvSpPr>
          <p:spPr>
            <a:xfrm>
              <a:off x="536" y="2855"/>
              <a:ext cx="3039" cy="58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p>
              <a:r>
                <a:rPr lang="en-US" altLang="zh-CN"/>
                <a:t>Subject: </a:t>
              </a:r>
              <a:r>
                <a:rPr lang="zh-CN" altLang="en-US"/>
                <a:t>抽象主题</a:t>
              </a:r>
              <a:endParaRPr lang="zh-CN" altLang="en-US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536" y="6379"/>
              <a:ext cx="6001" cy="58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p>
              <a:r>
                <a:rPr lang="en-US" altLang="zh-CN"/>
                <a:t>Proxy: </a:t>
              </a:r>
              <a:r>
                <a:rPr lang="zh-CN" altLang="en-US"/>
                <a:t>代理类，也称委托类，代理类</a:t>
              </a:r>
              <a:endParaRPr lang="zh-CN" altLang="en-US"/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536" y="4399"/>
              <a:ext cx="7293" cy="1016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p>
              <a:r>
                <a:rPr lang="en-US" altLang="zh-CN"/>
                <a:t>RealSubject: </a:t>
              </a:r>
              <a:r>
                <a:rPr lang="zh-CN" altLang="en-US"/>
                <a:t>真实主题类，也称为被委托类，</a:t>
              </a:r>
              <a:endParaRPr lang="zh-CN" altLang="en-US"/>
            </a:p>
            <a:p>
              <a:r>
                <a:rPr lang="zh-CN" altLang="en-US"/>
                <a:t>被代理类</a:t>
              </a:r>
              <a:endParaRPr lang="zh-CN" altLang="en-US"/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536" y="7923"/>
              <a:ext cx="2788" cy="58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p>
              <a:r>
                <a:rPr lang="en-US" altLang="zh-CN"/>
                <a:t>Client: </a:t>
              </a:r>
              <a:r>
                <a:rPr lang="zh-CN" altLang="en-US"/>
                <a:t>客户端类</a:t>
              </a:r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990" y="370840"/>
            <a:ext cx="4201795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代理模式</a:t>
            </a:r>
            <a:endParaRPr lang="zh-CN" altLang="en-US" sz="266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497205" y="1148715"/>
            <a:ext cx="9083675" cy="23069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静态代理：代理类中维护一个原始对象的成员变量，每个方法调用之前调用原始对象的方法即可。无需任何条件限制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动态代理：比静态代理复杂点就是有一个规则：就是原始对象必须要实现接口才可以操作，原理是因为动态代理其实是自动生成一个代理类的字节码，类名一般都是Proxy$0啥的，这个类会自动实现原始类实现的接口方法，然后在使用反射机制调用接口中的所有方法</a:t>
            </a:r>
            <a:endParaRPr lang="zh-CN" altLang="en-US"/>
          </a:p>
          <a:p>
            <a:endParaRPr lang="zh-CN" altLang="en-US"/>
          </a:p>
        </p:txBody>
      </p:sp>
      <p:graphicFrame>
        <p:nvGraphicFramePr>
          <p:cNvPr id="3" name="对象 2"/>
          <p:cNvGraphicFramePr/>
          <p:nvPr/>
        </p:nvGraphicFramePr>
        <p:xfrm>
          <a:off x="1617345" y="2891790"/>
          <a:ext cx="7886065" cy="3435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" r:id="rId3" imgW="6526530" imgH="2573020" progId="Visio.Drawing.15">
                  <p:embed/>
                </p:oleObj>
              </mc:Choice>
              <mc:Fallback>
                <p:oleObj name="" r:id="rId3" imgW="6526530" imgH="2573020" progId="Visio.Drawing.15">
                  <p:embed/>
                  <p:pic>
                    <p:nvPicPr>
                      <p:cNvPr id="0" name="图片 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17345" y="2891790"/>
                        <a:ext cx="7886065" cy="3435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3" name="PA_矩形 39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4879" y="371042"/>
            <a:ext cx="5388721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0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动态代理的实现原理</a:t>
            </a:r>
            <a:endParaRPr lang="zh-CN" altLang="en-US" sz="2660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</p:txBody>
      </p: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sp>
        <p:nvSpPr>
          <p:cNvPr id="3" name="文本框 2"/>
          <p:cNvSpPr txBox="1"/>
          <p:nvPr/>
        </p:nvSpPr>
        <p:spPr>
          <a:xfrm>
            <a:off x="748665" y="1328420"/>
            <a:ext cx="138747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jdk</a:t>
            </a:r>
            <a:r>
              <a:rPr lang="zh-CN" altLang="en-US"/>
              <a:t>实现方案</a:t>
            </a:r>
            <a:endParaRPr lang="zh-CN" altLang="en-US"/>
          </a:p>
        </p:txBody>
      </p:sp>
      <p:pic>
        <p:nvPicPr>
          <p:cNvPr id="4" name="图片 3" descr="UTGHOUMTR53LWLOGQOUHQLC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710" y="1766570"/>
            <a:ext cx="6457950" cy="4789170"/>
          </a:xfrm>
          <a:prstGeom prst="rect">
            <a:avLst/>
          </a:prstGeom>
        </p:spPr>
      </p:pic>
      <p:pic>
        <p:nvPicPr>
          <p:cNvPr id="7" name="图片 6" descr="`20W%_`K6L_O}}6$]052JNI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0740" y="571500"/>
            <a:ext cx="3514090" cy="66478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879" y="371042"/>
            <a:ext cx="3704079" cy="410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5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现在的你？</a:t>
            </a:r>
            <a:endParaRPr lang="zh-CN" altLang="en-US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4" name="矩形 3"/>
          <p:cNvSpPr/>
          <p:nvPr/>
        </p:nvSpPr>
        <p:spPr>
          <a:xfrm>
            <a:off x="1927860" y="1377315"/>
            <a:ext cx="2014855" cy="69977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800"/>
              <a:t>技术太落后</a:t>
            </a:r>
            <a:endParaRPr lang="zh-CN" altLang="en-US" sz="2800"/>
          </a:p>
        </p:txBody>
      </p:sp>
      <p:sp>
        <p:nvSpPr>
          <p:cNvPr id="5" name="矩形 4"/>
          <p:cNvSpPr/>
          <p:nvPr/>
        </p:nvSpPr>
        <p:spPr>
          <a:xfrm>
            <a:off x="7204710" y="1377315"/>
            <a:ext cx="2014855" cy="69977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800"/>
              <a:t>想去大厂</a:t>
            </a:r>
            <a:endParaRPr lang="zh-CN" altLang="en-US" sz="2800"/>
          </a:p>
        </p:txBody>
      </p:sp>
      <p:sp>
        <p:nvSpPr>
          <p:cNvPr id="6" name="矩形 5"/>
          <p:cNvSpPr/>
          <p:nvPr/>
        </p:nvSpPr>
        <p:spPr>
          <a:xfrm>
            <a:off x="1927860" y="3672205"/>
            <a:ext cx="2014855" cy="69977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800"/>
              <a:t>工作危机</a:t>
            </a:r>
            <a:endParaRPr lang="zh-CN" altLang="en-US" sz="2800"/>
          </a:p>
        </p:txBody>
      </p:sp>
      <p:sp>
        <p:nvSpPr>
          <p:cNvPr id="7" name="矩形 6"/>
          <p:cNvSpPr/>
          <p:nvPr/>
        </p:nvSpPr>
        <p:spPr>
          <a:xfrm>
            <a:off x="7204710" y="3672205"/>
            <a:ext cx="2014855" cy="699770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800"/>
              <a:t>自学很迷茫</a:t>
            </a:r>
            <a:endParaRPr lang="zh-CN" altLang="en-US" sz="2800"/>
          </a:p>
        </p:txBody>
      </p:sp>
      <p:sp>
        <p:nvSpPr>
          <p:cNvPr id="8" name="文本框 7"/>
          <p:cNvSpPr txBox="1"/>
          <p:nvPr/>
        </p:nvSpPr>
        <p:spPr>
          <a:xfrm>
            <a:off x="1662430" y="2218055"/>
            <a:ext cx="317627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公司技术框架落后，工作主要</a:t>
            </a:r>
            <a:endParaRPr lang="zh-CN" altLang="en-US"/>
          </a:p>
          <a:p>
            <a:r>
              <a:rPr lang="zh-CN" altLang="en-US"/>
              <a:t>是堆砌业务，没有机会接触底层技术</a:t>
            </a:r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6624320" y="2218055"/>
            <a:ext cx="317627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一直待在中小型公司或者外包公司，想去</a:t>
            </a:r>
            <a:r>
              <a:rPr lang="en-US" altLang="zh-CN"/>
              <a:t>BAT</a:t>
            </a:r>
            <a:r>
              <a:rPr lang="zh-CN" altLang="en-US"/>
              <a:t>等一线互联网公司</a:t>
            </a:r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1662430" y="4547235"/>
            <a:ext cx="317627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掌握的技术与工作年限严重不匹配，技术能力无法胜任目前工作岗位，或者无法通过</a:t>
            </a:r>
            <a:r>
              <a:rPr lang="en-US" altLang="zh-CN"/>
              <a:t>BAT</a:t>
            </a:r>
            <a:r>
              <a:rPr lang="zh-CN" altLang="en-US"/>
              <a:t>等一线互联网公司的面试</a:t>
            </a:r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6624320" y="4547235"/>
            <a:ext cx="317627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Android</a:t>
            </a:r>
            <a:r>
              <a:rPr lang="zh-CN" altLang="en-US"/>
              <a:t>技术栈太多，不知道该学哪些，看书看博客效率太低，没人指导很迷茫，刚学完的技术很快就遗忘了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9" name="圆角矩形 8"/>
          <p:cNvSpPr/>
          <p:nvPr/>
        </p:nvSpPr>
        <p:spPr bwMode="auto">
          <a:xfrm>
            <a:off x="506503" y="316390"/>
            <a:ext cx="3084190" cy="519736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eaLnBrk="1" hangingPunct="1">
              <a:buClr>
                <a:srgbClr val="FF0000"/>
              </a:buClr>
              <a:defRPr/>
            </a:pPr>
            <a:r>
              <a:rPr lang="zh-CN" altLang="en-US" sz="2000" dirty="0">
                <a:solidFill>
                  <a:srgbClr val="0070C0"/>
                </a:solidFill>
              </a:rPr>
              <a:t>怎样学习这个知识体系？</a:t>
            </a:r>
            <a:endParaRPr lang="zh-CN" altLang="en-US" sz="2000" dirty="0">
              <a:solidFill>
                <a:srgbClr val="0070C0"/>
              </a:solidFill>
            </a:endParaRPr>
          </a:p>
        </p:txBody>
      </p:sp>
      <p:sp>
        <p:nvSpPr>
          <p:cNvPr id="2" name="椭圆 1"/>
          <p:cNvSpPr/>
          <p:nvPr/>
        </p:nvSpPr>
        <p:spPr>
          <a:xfrm>
            <a:off x="6078977" y="1073114"/>
            <a:ext cx="2784336" cy="1298377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rtlCol="0" anchor="ctr">
            <a:spAutoFit/>
          </a:bodyPr>
          <a:lstStyle/>
          <a:p>
            <a:pPr algn="ctr"/>
            <a:r>
              <a:rPr lang="zh-CN" altLang="en-US" sz="5400" b="1" cap="none" spc="0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自学</a:t>
            </a:r>
            <a:endParaRPr lang="zh-CN" altLang="en-US" sz="5400" b="1" cap="none" spc="0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5810893" y="3350554"/>
            <a:ext cx="4593740" cy="1298377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rtlCol="0" anchor="ctr">
            <a:spAutoFit/>
          </a:bodyPr>
          <a:lstStyle/>
          <a:p>
            <a:pPr algn="ctr"/>
            <a:r>
              <a:rPr lang="zh-CN" altLang="en-US" sz="5400" b="1" cap="none" spc="0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朋友请教</a:t>
            </a:r>
            <a:endParaRPr lang="zh-CN" altLang="en-US" sz="5400" b="1" cap="none" spc="0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554877" y="2371491"/>
            <a:ext cx="4277856" cy="1298377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rtlCol="0" anchor="ctr">
            <a:spAutoFit/>
          </a:bodyPr>
          <a:lstStyle/>
          <a:p>
            <a:pPr algn="ctr"/>
            <a:r>
              <a:rPr lang="zh-CN" altLang="en-US" sz="5400" b="1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买书学习</a:t>
            </a:r>
            <a:endParaRPr lang="zh-CN" altLang="en-US" sz="5400" b="1" cap="none" spc="0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3404" y="3350529"/>
            <a:ext cx="4751238" cy="19053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9" name="圆角矩形 8"/>
          <p:cNvSpPr/>
          <p:nvPr/>
        </p:nvSpPr>
        <p:spPr bwMode="auto">
          <a:xfrm>
            <a:off x="506504" y="316390"/>
            <a:ext cx="1247830" cy="519736"/>
          </a:xfrm>
          <a:prstGeom prst="roundRect">
            <a:avLst/>
          </a:prstGeom>
          <a:ln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eaLnBrk="1" hangingPunct="1">
              <a:buClr>
                <a:srgbClr val="FF0000"/>
              </a:buClr>
              <a:defRPr/>
            </a:pPr>
            <a:r>
              <a:rPr lang="zh-CN" altLang="en-US" sz="2000" dirty="0">
                <a:solidFill>
                  <a:srgbClr val="0070C0"/>
                </a:solidFill>
              </a:rPr>
              <a:t>自学？</a:t>
            </a:r>
            <a:endParaRPr lang="zh-CN" altLang="en-US" sz="2000" dirty="0">
              <a:solidFill>
                <a:srgbClr val="0070C0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049795" y="40365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grpSp>
        <p:nvGrpSpPr>
          <p:cNvPr id="13" name="组合 12"/>
          <p:cNvGrpSpPr/>
          <p:nvPr/>
        </p:nvGrpSpPr>
        <p:grpSpPr>
          <a:xfrm>
            <a:off x="6398043" y="1622466"/>
            <a:ext cx="1294653" cy="1321814"/>
            <a:chOff x="12412274" y="4315557"/>
            <a:chExt cx="3515860" cy="3515861"/>
          </a:xfrm>
        </p:grpSpPr>
        <p:sp>
          <p:nvSpPr>
            <p:cNvPr id="14" name="Shape 1627"/>
            <p:cNvSpPr/>
            <p:nvPr/>
          </p:nvSpPr>
          <p:spPr>
            <a:xfrm>
              <a:off x="12412274" y="4315557"/>
              <a:ext cx="3515860" cy="35158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ln w="57150" cap="rnd">
              <a:solidFill>
                <a:schemeClr val="accent2"/>
              </a:solidFill>
              <a:custDash>
                <a:ds d="100000" sp="200000"/>
              </a:custDash>
              <a:round/>
            </a:ln>
          </p:spPr>
          <p:txBody>
            <a:bodyPr lIns="0" tIns="0" rIns="0" bIns="0" anchor="ctr"/>
            <a:lstStyle/>
            <a:p>
              <a:pPr defTabSz="852805">
                <a:defRPr sz="3200"/>
              </a:pPr>
              <a:endParaRPr sz="208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5" name="Shape 1628"/>
            <p:cNvSpPr/>
            <p:nvPr/>
          </p:nvSpPr>
          <p:spPr>
            <a:xfrm>
              <a:off x="12684149" y="4587434"/>
              <a:ext cx="2972108" cy="29721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accent2"/>
            </a:solidFill>
            <a:ln w="12700">
              <a:solidFill>
                <a:schemeClr val="accent2"/>
              </a:solidFill>
              <a:miter lim="400000"/>
            </a:ln>
          </p:spPr>
          <p:txBody>
            <a:bodyPr lIns="0" tIns="0" rIns="0" bIns="0" anchor="ctr"/>
            <a:lstStyle/>
            <a:p>
              <a:pPr defTabSz="852805">
                <a:defRPr sz="3200"/>
              </a:pPr>
              <a:endParaRPr sz="208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6" name="Shape 1631"/>
            <p:cNvSpPr/>
            <p:nvPr/>
          </p:nvSpPr>
          <p:spPr>
            <a:xfrm>
              <a:off x="13340747" y="5297119"/>
              <a:ext cx="1468255" cy="14688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2" h="21600" extrusionOk="0">
                  <a:moveTo>
                    <a:pt x="19673" y="3125"/>
                  </a:moveTo>
                  <a:cubicBezTo>
                    <a:pt x="19662" y="3136"/>
                    <a:pt x="19652" y="3148"/>
                    <a:pt x="19642" y="3160"/>
                  </a:cubicBezTo>
                  <a:lnTo>
                    <a:pt x="13874" y="9615"/>
                  </a:lnTo>
                  <a:lnTo>
                    <a:pt x="11980" y="7721"/>
                  </a:lnTo>
                  <a:lnTo>
                    <a:pt x="18436" y="1951"/>
                  </a:lnTo>
                  <a:cubicBezTo>
                    <a:pt x="18446" y="1940"/>
                    <a:pt x="18458" y="1930"/>
                    <a:pt x="18469" y="1918"/>
                  </a:cubicBezTo>
                  <a:cubicBezTo>
                    <a:pt x="18790" y="1597"/>
                    <a:pt x="19352" y="1596"/>
                    <a:pt x="19675" y="1918"/>
                  </a:cubicBezTo>
                  <a:cubicBezTo>
                    <a:pt x="19834" y="2080"/>
                    <a:pt x="19923" y="2294"/>
                    <a:pt x="19923" y="2522"/>
                  </a:cubicBezTo>
                  <a:cubicBezTo>
                    <a:pt x="19923" y="2749"/>
                    <a:pt x="19834" y="2965"/>
                    <a:pt x="19673" y="3125"/>
                  </a:cubicBezTo>
                  <a:cubicBezTo>
                    <a:pt x="19673" y="3125"/>
                    <a:pt x="19673" y="3125"/>
                    <a:pt x="19673" y="3125"/>
                  </a:cubicBezTo>
                  <a:close/>
                  <a:moveTo>
                    <a:pt x="14352" y="14847"/>
                  </a:moveTo>
                  <a:lnTo>
                    <a:pt x="6751" y="7242"/>
                  </a:lnTo>
                  <a:lnTo>
                    <a:pt x="8316" y="6418"/>
                  </a:lnTo>
                  <a:lnTo>
                    <a:pt x="15179" y="13281"/>
                  </a:lnTo>
                  <a:cubicBezTo>
                    <a:pt x="15179" y="13281"/>
                    <a:pt x="14352" y="14847"/>
                    <a:pt x="14352" y="14847"/>
                  </a:cubicBezTo>
                  <a:close/>
                  <a:moveTo>
                    <a:pt x="9570" y="20545"/>
                  </a:moveTo>
                  <a:lnTo>
                    <a:pt x="9007" y="19982"/>
                  </a:lnTo>
                  <a:lnTo>
                    <a:pt x="9698" y="18571"/>
                  </a:lnTo>
                  <a:cubicBezTo>
                    <a:pt x="9779" y="18402"/>
                    <a:pt x="9740" y="18201"/>
                    <a:pt x="9601" y="18076"/>
                  </a:cubicBezTo>
                  <a:cubicBezTo>
                    <a:pt x="9462" y="17952"/>
                    <a:pt x="9255" y="17936"/>
                    <a:pt x="9099" y="18036"/>
                  </a:cubicBezTo>
                  <a:lnTo>
                    <a:pt x="7855" y="18830"/>
                  </a:lnTo>
                  <a:lnTo>
                    <a:pt x="7312" y="18287"/>
                  </a:lnTo>
                  <a:lnTo>
                    <a:pt x="8827" y="15726"/>
                  </a:lnTo>
                  <a:cubicBezTo>
                    <a:pt x="8926" y="15563"/>
                    <a:pt x="8899" y="15352"/>
                    <a:pt x="8763" y="15218"/>
                  </a:cubicBezTo>
                  <a:cubicBezTo>
                    <a:pt x="8627" y="15083"/>
                    <a:pt x="8416" y="15058"/>
                    <a:pt x="8252" y="15157"/>
                  </a:cubicBezTo>
                  <a:lnTo>
                    <a:pt x="5722" y="16695"/>
                  </a:lnTo>
                  <a:lnTo>
                    <a:pt x="3696" y="14669"/>
                  </a:lnTo>
                  <a:lnTo>
                    <a:pt x="4301" y="13058"/>
                  </a:lnTo>
                  <a:cubicBezTo>
                    <a:pt x="4360" y="12899"/>
                    <a:pt x="4319" y="12720"/>
                    <a:pt x="4193" y="12605"/>
                  </a:cubicBezTo>
                  <a:cubicBezTo>
                    <a:pt x="4069" y="12490"/>
                    <a:pt x="3885" y="12462"/>
                    <a:pt x="3732" y="12535"/>
                  </a:cubicBezTo>
                  <a:lnTo>
                    <a:pt x="2258" y="13232"/>
                  </a:lnTo>
                  <a:lnTo>
                    <a:pt x="1054" y="12026"/>
                  </a:lnTo>
                  <a:lnTo>
                    <a:pt x="5715" y="8568"/>
                  </a:lnTo>
                  <a:lnTo>
                    <a:pt x="13026" y="15882"/>
                  </a:lnTo>
                  <a:cubicBezTo>
                    <a:pt x="13026" y="15882"/>
                    <a:pt x="9570" y="20545"/>
                    <a:pt x="9570" y="20545"/>
                  </a:cubicBezTo>
                  <a:close/>
                  <a:moveTo>
                    <a:pt x="21592" y="2522"/>
                  </a:moveTo>
                  <a:cubicBezTo>
                    <a:pt x="21592" y="1848"/>
                    <a:pt x="21330" y="1215"/>
                    <a:pt x="20854" y="739"/>
                  </a:cubicBezTo>
                  <a:cubicBezTo>
                    <a:pt x="20378" y="262"/>
                    <a:pt x="19746" y="0"/>
                    <a:pt x="19071" y="0"/>
                  </a:cubicBezTo>
                  <a:cubicBezTo>
                    <a:pt x="18406" y="0"/>
                    <a:pt x="17781" y="255"/>
                    <a:pt x="17306" y="721"/>
                  </a:cubicBezTo>
                  <a:lnTo>
                    <a:pt x="10798" y="6539"/>
                  </a:lnTo>
                  <a:lnTo>
                    <a:pt x="9061" y="4801"/>
                  </a:lnTo>
                  <a:cubicBezTo>
                    <a:pt x="8803" y="4542"/>
                    <a:pt x="8405" y="4482"/>
                    <a:pt x="8081" y="4653"/>
                  </a:cubicBezTo>
                  <a:lnTo>
                    <a:pt x="4972" y="6295"/>
                  </a:lnTo>
                  <a:cubicBezTo>
                    <a:pt x="4737" y="6419"/>
                    <a:pt x="4577" y="6647"/>
                    <a:pt x="4537" y="6909"/>
                  </a:cubicBezTo>
                  <a:cubicBezTo>
                    <a:pt x="4497" y="7170"/>
                    <a:pt x="4584" y="7436"/>
                    <a:pt x="4771" y="7623"/>
                  </a:cubicBezTo>
                  <a:lnTo>
                    <a:pt x="5118" y="7971"/>
                  </a:lnTo>
                  <a:lnTo>
                    <a:pt x="169" y="11644"/>
                  </a:lnTo>
                  <a:cubicBezTo>
                    <a:pt x="71" y="11716"/>
                    <a:pt x="10" y="11828"/>
                    <a:pt x="2" y="11948"/>
                  </a:cubicBezTo>
                  <a:cubicBezTo>
                    <a:pt x="-8" y="12069"/>
                    <a:pt x="36" y="12188"/>
                    <a:pt x="122" y="12273"/>
                  </a:cubicBezTo>
                  <a:lnTo>
                    <a:pt x="1876" y="14030"/>
                  </a:lnTo>
                  <a:cubicBezTo>
                    <a:pt x="2001" y="14154"/>
                    <a:pt x="2191" y="14186"/>
                    <a:pt x="2351" y="14111"/>
                  </a:cubicBezTo>
                  <a:lnTo>
                    <a:pt x="3158" y="13729"/>
                  </a:lnTo>
                  <a:lnTo>
                    <a:pt x="2820" y="14628"/>
                  </a:lnTo>
                  <a:cubicBezTo>
                    <a:pt x="2763" y="14781"/>
                    <a:pt x="2800" y="14953"/>
                    <a:pt x="2916" y="15070"/>
                  </a:cubicBezTo>
                  <a:lnTo>
                    <a:pt x="5362" y="17516"/>
                  </a:lnTo>
                  <a:cubicBezTo>
                    <a:pt x="5500" y="17654"/>
                    <a:pt x="5711" y="17677"/>
                    <a:pt x="5875" y="17579"/>
                  </a:cubicBezTo>
                  <a:lnTo>
                    <a:pt x="7260" y="16736"/>
                  </a:lnTo>
                  <a:lnTo>
                    <a:pt x="6429" y="18139"/>
                  </a:lnTo>
                  <a:cubicBezTo>
                    <a:pt x="6332" y="18304"/>
                    <a:pt x="6360" y="18513"/>
                    <a:pt x="6493" y="18648"/>
                  </a:cubicBezTo>
                  <a:lnTo>
                    <a:pt x="7503" y="19658"/>
                  </a:lnTo>
                  <a:cubicBezTo>
                    <a:pt x="7642" y="19796"/>
                    <a:pt x="7857" y="19818"/>
                    <a:pt x="8022" y="19715"/>
                  </a:cubicBezTo>
                  <a:lnTo>
                    <a:pt x="8294" y="19539"/>
                  </a:lnTo>
                  <a:lnTo>
                    <a:pt x="8127" y="19882"/>
                  </a:lnTo>
                  <a:cubicBezTo>
                    <a:pt x="8047" y="20041"/>
                    <a:pt x="8080" y="20233"/>
                    <a:pt x="8206" y="20360"/>
                  </a:cubicBezTo>
                  <a:lnTo>
                    <a:pt x="9322" y="21478"/>
                  </a:lnTo>
                  <a:cubicBezTo>
                    <a:pt x="9401" y="21555"/>
                    <a:pt x="9507" y="21600"/>
                    <a:pt x="9617" y="21600"/>
                  </a:cubicBezTo>
                  <a:cubicBezTo>
                    <a:pt x="9627" y="21600"/>
                    <a:pt x="9638" y="21600"/>
                    <a:pt x="9648" y="21597"/>
                  </a:cubicBezTo>
                  <a:cubicBezTo>
                    <a:pt x="9769" y="21590"/>
                    <a:pt x="9880" y="21528"/>
                    <a:pt x="9952" y="21430"/>
                  </a:cubicBezTo>
                  <a:lnTo>
                    <a:pt x="13624" y="16478"/>
                  </a:lnTo>
                  <a:lnTo>
                    <a:pt x="13971" y="16827"/>
                  </a:lnTo>
                  <a:cubicBezTo>
                    <a:pt x="14129" y="16984"/>
                    <a:pt x="14343" y="17071"/>
                    <a:pt x="14562" y="17071"/>
                  </a:cubicBezTo>
                  <a:cubicBezTo>
                    <a:pt x="14604" y="17071"/>
                    <a:pt x="14646" y="17067"/>
                    <a:pt x="14687" y="17061"/>
                  </a:cubicBezTo>
                  <a:cubicBezTo>
                    <a:pt x="14949" y="17021"/>
                    <a:pt x="15175" y="16860"/>
                    <a:pt x="15299" y="16627"/>
                  </a:cubicBezTo>
                  <a:lnTo>
                    <a:pt x="16941" y="13515"/>
                  </a:lnTo>
                  <a:cubicBezTo>
                    <a:pt x="17111" y="13192"/>
                    <a:pt x="17052" y="12794"/>
                    <a:pt x="16792" y="12536"/>
                  </a:cubicBezTo>
                  <a:lnTo>
                    <a:pt x="15055" y="10797"/>
                  </a:lnTo>
                  <a:lnTo>
                    <a:pt x="20871" y="4288"/>
                  </a:lnTo>
                  <a:cubicBezTo>
                    <a:pt x="21337" y="3814"/>
                    <a:pt x="21592" y="3188"/>
                    <a:pt x="21592" y="2522"/>
                  </a:cubicBezTo>
                  <a:cubicBezTo>
                    <a:pt x="21592" y="2522"/>
                    <a:pt x="21592" y="2522"/>
                    <a:pt x="21592" y="2522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chemeClr val="bg1"/>
              </a:solidFill>
              <a:miter lim="400000"/>
            </a:ln>
          </p:spPr>
          <p:txBody>
            <a:bodyPr lIns="24738" tIns="24738" rIns="24738" bIns="24738" anchor="ctr"/>
            <a:lstStyle/>
            <a:p>
              <a:pPr defTabSz="16129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9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1307678" y="1622466"/>
            <a:ext cx="1294653" cy="1321814"/>
            <a:chOff x="3487810" y="4315556"/>
            <a:chExt cx="3515861" cy="3515861"/>
          </a:xfrm>
        </p:grpSpPr>
        <p:sp>
          <p:nvSpPr>
            <p:cNvPr id="18" name="Shape 1623"/>
            <p:cNvSpPr/>
            <p:nvPr/>
          </p:nvSpPr>
          <p:spPr>
            <a:xfrm>
              <a:off x="3487810" y="4315556"/>
              <a:ext cx="3515861" cy="35158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ln w="57150" cap="rnd">
              <a:solidFill>
                <a:schemeClr val="accent2"/>
              </a:solidFill>
              <a:custDash>
                <a:ds d="100000" sp="200000"/>
              </a:custDash>
              <a:round/>
            </a:ln>
          </p:spPr>
          <p:txBody>
            <a:bodyPr lIns="0" tIns="0" rIns="0" bIns="0" anchor="ctr"/>
            <a:lstStyle/>
            <a:p>
              <a:pPr defTabSz="852805">
                <a:defRPr sz="3200"/>
              </a:pPr>
              <a:endParaRPr sz="208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9" name="Shape 1624"/>
            <p:cNvSpPr/>
            <p:nvPr/>
          </p:nvSpPr>
          <p:spPr>
            <a:xfrm>
              <a:off x="3759689" y="4587434"/>
              <a:ext cx="2972108" cy="29721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accent2"/>
            </a:solidFill>
            <a:ln w="12700">
              <a:solidFill>
                <a:schemeClr val="bg1"/>
              </a:solidFill>
              <a:miter lim="400000"/>
            </a:ln>
          </p:spPr>
          <p:txBody>
            <a:bodyPr lIns="0" tIns="0" rIns="0" bIns="0" anchor="ctr"/>
            <a:lstStyle/>
            <a:p>
              <a:pPr defTabSz="852805">
                <a:defRPr sz="3200"/>
              </a:pPr>
              <a:endParaRPr sz="2080">
                <a:solidFill>
                  <a:schemeClr val="accent2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0" name="Shape 1632"/>
            <p:cNvSpPr/>
            <p:nvPr/>
          </p:nvSpPr>
          <p:spPr>
            <a:xfrm>
              <a:off x="4477508" y="5355235"/>
              <a:ext cx="1534816" cy="13428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249" y="20059"/>
                  </a:moveTo>
                  <a:lnTo>
                    <a:pt x="16198" y="16202"/>
                  </a:lnTo>
                  <a:lnTo>
                    <a:pt x="16198" y="13885"/>
                  </a:lnTo>
                  <a:lnTo>
                    <a:pt x="20249" y="10801"/>
                  </a:lnTo>
                  <a:cubicBezTo>
                    <a:pt x="20249" y="10801"/>
                    <a:pt x="20249" y="20059"/>
                    <a:pt x="20249" y="20059"/>
                  </a:cubicBezTo>
                  <a:close/>
                  <a:moveTo>
                    <a:pt x="12824" y="9267"/>
                  </a:moveTo>
                  <a:cubicBezTo>
                    <a:pt x="10955" y="9267"/>
                    <a:pt x="9443" y="7534"/>
                    <a:pt x="9443" y="5403"/>
                  </a:cubicBezTo>
                  <a:cubicBezTo>
                    <a:pt x="9443" y="3267"/>
                    <a:pt x="10958" y="1533"/>
                    <a:pt x="12824" y="1533"/>
                  </a:cubicBezTo>
                  <a:cubicBezTo>
                    <a:pt x="14692" y="1533"/>
                    <a:pt x="16205" y="3267"/>
                    <a:pt x="16205" y="5403"/>
                  </a:cubicBezTo>
                  <a:cubicBezTo>
                    <a:pt x="16205" y="7534"/>
                    <a:pt x="14692" y="9267"/>
                    <a:pt x="12824" y="9267"/>
                  </a:cubicBezTo>
                  <a:cubicBezTo>
                    <a:pt x="12824" y="9267"/>
                    <a:pt x="12824" y="9267"/>
                    <a:pt x="12824" y="9267"/>
                  </a:cubicBezTo>
                  <a:close/>
                  <a:moveTo>
                    <a:pt x="14850" y="18514"/>
                  </a:moveTo>
                  <a:cubicBezTo>
                    <a:pt x="14850" y="19367"/>
                    <a:pt x="14244" y="20059"/>
                    <a:pt x="13499" y="20059"/>
                  </a:cubicBezTo>
                  <a:lnTo>
                    <a:pt x="2699" y="20059"/>
                  </a:lnTo>
                  <a:cubicBezTo>
                    <a:pt x="1954" y="20059"/>
                    <a:pt x="1352" y="19369"/>
                    <a:pt x="1352" y="18514"/>
                  </a:cubicBezTo>
                  <a:lnTo>
                    <a:pt x="1352" y="12345"/>
                  </a:lnTo>
                  <a:cubicBezTo>
                    <a:pt x="1352" y="11490"/>
                    <a:pt x="1954" y="10801"/>
                    <a:pt x="2699" y="10801"/>
                  </a:cubicBezTo>
                  <a:lnTo>
                    <a:pt x="13499" y="10801"/>
                  </a:lnTo>
                  <a:cubicBezTo>
                    <a:pt x="14244" y="10801"/>
                    <a:pt x="14850" y="11490"/>
                    <a:pt x="14850" y="12345"/>
                  </a:cubicBezTo>
                  <a:cubicBezTo>
                    <a:pt x="14850" y="12345"/>
                    <a:pt x="14850" y="18514"/>
                    <a:pt x="14850" y="18514"/>
                  </a:cubicBezTo>
                  <a:close/>
                  <a:moveTo>
                    <a:pt x="1352" y="6171"/>
                  </a:moveTo>
                  <a:cubicBezTo>
                    <a:pt x="1352" y="4469"/>
                    <a:pt x="2557" y="3085"/>
                    <a:pt x="4051" y="3085"/>
                  </a:cubicBezTo>
                  <a:cubicBezTo>
                    <a:pt x="5539" y="3085"/>
                    <a:pt x="6750" y="4469"/>
                    <a:pt x="6750" y="6171"/>
                  </a:cubicBezTo>
                  <a:cubicBezTo>
                    <a:pt x="6750" y="7877"/>
                    <a:pt x="5539" y="9259"/>
                    <a:pt x="4051" y="9259"/>
                  </a:cubicBezTo>
                  <a:cubicBezTo>
                    <a:pt x="2557" y="9259"/>
                    <a:pt x="1352" y="7877"/>
                    <a:pt x="1352" y="6171"/>
                  </a:cubicBezTo>
                  <a:cubicBezTo>
                    <a:pt x="1352" y="6171"/>
                    <a:pt x="1352" y="6171"/>
                    <a:pt x="1352" y="6171"/>
                  </a:cubicBezTo>
                  <a:close/>
                  <a:moveTo>
                    <a:pt x="20249" y="9259"/>
                  </a:moveTo>
                  <a:lnTo>
                    <a:pt x="16198" y="12345"/>
                  </a:lnTo>
                  <a:cubicBezTo>
                    <a:pt x="16198" y="11406"/>
                    <a:pt x="15826" y="10578"/>
                    <a:pt x="15249" y="10014"/>
                  </a:cubicBezTo>
                  <a:cubicBezTo>
                    <a:pt x="16623" y="9067"/>
                    <a:pt x="17550" y="7365"/>
                    <a:pt x="17550" y="5403"/>
                  </a:cubicBezTo>
                  <a:cubicBezTo>
                    <a:pt x="17550" y="2420"/>
                    <a:pt x="15434" y="0"/>
                    <a:pt x="12824" y="0"/>
                  </a:cubicBezTo>
                  <a:cubicBezTo>
                    <a:pt x="10213" y="0"/>
                    <a:pt x="8101" y="2420"/>
                    <a:pt x="8101" y="5403"/>
                  </a:cubicBezTo>
                  <a:cubicBezTo>
                    <a:pt x="8101" y="6912"/>
                    <a:pt x="8648" y="8277"/>
                    <a:pt x="9525" y="9259"/>
                  </a:cubicBezTo>
                  <a:lnTo>
                    <a:pt x="7050" y="9259"/>
                  </a:lnTo>
                  <a:cubicBezTo>
                    <a:pt x="7695" y="8438"/>
                    <a:pt x="8101" y="7365"/>
                    <a:pt x="8101" y="6171"/>
                  </a:cubicBezTo>
                  <a:cubicBezTo>
                    <a:pt x="8101" y="3617"/>
                    <a:pt x="6288" y="1546"/>
                    <a:pt x="4051" y="1546"/>
                  </a:cubicBezTo>
                  <a:cubicBezTo>
                    <a:pt x="1814" y="1546"/>
                    <a:pt x="0" y="3617"/>
                    <a:pt x="0" y="6171"/>
                  </a:cubicBezTo>
                  <a:cubicBezTo>
                    <a:pt x="0" y="7569"/>
                    <a:pt x="551" y="8803"/>
                    <a:pt x="1405" y="9651"/>
                  </a:cubicBezTo>
                  <a:cubicBezTo>
                    <a:pt x="571" y="10179"/>
                    <a:pt x="0" y="11181"/>
                    <a:pt x="0" y="12345"/>
                  </a:cubicBezTo>
                  <a:lnTo>
                    <a:pt x="0" y="18514"/>
                  </a:lnTo>
                  <a:cubicBezTo>
                    <a:pt x="0" y="20221"/>
                    <a:pt x="1210" y="21600"/>
                    <a:pt x="2699" y="21600"/>
                  </a:cubicBezTo>
                  <a:lnTo>
                    <a:pt x="13499" y="21600"/>
                  </a:lnTo>
                  <a:cubicBezTo>
                    <a:pt x="14989" y="21600"/>
                    <a:pt x="16198" y="20221"/>
                    <a:pt x="16198" y="18514"/>
                  </a:cubicBezTo>
                  <a:lnTo>
                    <a:pt x="16198" y="17743"/>
                  </a:lnTo>
                  <a:lnTo>
                    <a:pt x="20249" y="21600"/>
                  </a:lnTo>
                  <a:cubicBezTo>
                    <a:pt x="20994" y="21600"/>
                    <a:pt x="21600" y="20911"/>
                    <a:pt x="21600" y="20059"/>
                  </a:cubicBezTo>
                  <a:lnTo>
                    <a:pt x="21600" y="10801"/>
                  </a:lnTo>
                  <a:cubicBezTo>
                    <a:pt x="21600" y="9949"/>
                    <a:pt x="20994" y="9259"/>
                    <a:pt x="20249" y="9259"/>
                  </a:cubicBezTo>
                  <a:cubicBezTo>
                    <a:pt x="20249" y="9259"/>
                    <a:pt x="20249" y="9259"/>
                    <a:pt x="20249" y="9259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24738" tIns="24738" rIns="24738" bIns="24738" anchor="ctr"/>
            <a:lstStyle/>
            <a:p>
              <a:pPr defTabSz="16129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9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3782840" y="1622466"/>
            <a:ext cx="1294653" cy="1321814"/>
            <a:chOff x="7950043" y="4315557"/>
            <a:chExt cx="3515861" cy="3515861"/>
          </a:xfrm>
        </p:grpSpPr>
        <p:sp>
          <p:nvSpPr>
            <p:cNvPr id="22" name="Shape 1625"/>
            <p:cNvSpPr/>
            <p:nvPr/>
          </p:nvSpPr>
          <p:spPr>
            <a:xfrm>
              <a:off x="7950043" y="4315557"/>
              <a:ext cx="3515861" cy="35158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ln w="57150" cap="rnd">
              <a:solidFill>
                <a:schemeClr val="tx1">
                  <a:lumMod val="50000"/>
                  <a:lumOff val="50000"/>
                </a:schemeClr>
              </a:solidFill>
              <a:custDash>
                <a:ds d="100000" sp="200000"/>
              </a:custDash>
              <a:round/>
            </a:ln>
          </p:spPr>
          <p:txBody>
            <a:bodyPr lIns="0" tIns="0" rIns="0" bIns="0" anchor="ctr"/>
            <a:lstStyle/>
            <a:p>
              <a:pPr defTabSz="852805">
                <a:defRPr sz="3200"/>
              </a:pPr>
              <a:endParaRPr sz="208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3" name="Shape 1626"/>
            <p:cNvSpPr/>
            <p:nvPr/>
          </p:nvSpPr>
          <p:spPr>
            <a:xfrm>
              <a:off x="8221920" y="4587434"/>
              <a:ext cx="2972108" cy="29721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defTabSz="852805">
                <a:defRPr sz="3200"/>
              </a:pPr>
              <a:endParaRPr sz="208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4" name="Shape 1633"/>
            <p:cNvSpPr/>
            <p:nvPr/>
          </p:nvSpPr>
          <p:spPr>
            <a:xfrm>
              <a:off x="8898459" y="5315833"/>
              <a:ext cx="1608976" cy="14302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4" h="21549" extrusionOk="0">
                  <a:moveTo>
                    <a:pt x="12246" y="17"/>
                  </a:moveTo>
                  <a:cubicBezTo>
                    <a:pt x="11990" y="86"/>
                    <a:pt x="11811" y="339"/>
                    <a:pt x="11811" y="635"/>
                  </a:cubicBezTo>
                  <a:lnTo>
                    <a:pt x="11811" y="14336"/>
                  </a:lnTo>
                  <a:cubicBezTo>
                    <a:pt x="11811" y="14689"/>
                    <a:pt x="12064" y="14980"/>
                    <a:pt x="12377" y="14980"/>
                  </a:cubicBezTo>
                  <a:lnTo>
                    <a:pt x="18513" y="14980"/>
                  </a:lnTo>
                  <a:cubicBezTo>
                    <a:pt x="18710" y="14980"/>
                    <a:pt x="18893" y="14860"/>
                    <a:pt x="18996" y="14672"/>
                  </a:cubicBezTo>
                  <a:cubicBezTo>
                    <a:pt x="19099" y="14483"/>
                    <a:pt x="19108" y="14246"/>
                    <a:pt x="19019" y="14048"/>
                  </a:cubicBezTo>
                  <a:lnTo>
                    <a:pt x="12883" y="346"/>
                  </a:lnTo>
                  <a:cubicBezTo>
                    <a:pt x="12765" y="82"/>
                    <a:pt x="12502" y="-51"/>
                    <a:pt x="12246" y="17"/>
                  </a:cubicBezTo>
                  <a:close/>
                  <a:moveTo>
                    <a:pt x="10383" y="219"/>
                  </a:moveTo>
                  <a:cubicBezTo>
                    <a:pt x="10293" y="207"/>
                    <a:pt x="10196" y="214"/>
                    <a:pt x="10109" y="252"/>
                  </a:cubicBezTo>
                  <a:cubicBezTo>
                    <a:pt x="6744" y="1722"/>
                    <a:pt x="4445" y="5308"/>
                    <a:pt x="3110" y="8056"/>
                  </a:cubicBezTo>
                  <a:cubicBezTo>
                    <a:pt x="2307" y="9706"/>
                    <a:pt x="1780" y="11194"/>
                    <a:pt x="1479" y="12149"/>
                  </a:cubicBezTo>
                  <a:cubicBezTo>
                    <a:pt x="1347" y="12567"/>
                    <a:pt x="919" y="13966"/>
                    <a:pt x="955" y="14443"/>
                  </a:cubicBezTo>
                  <a:cubicBezTo>
                    <a:pt x="979" y="14774"/>
                    <a:pt x="1226" y="15034"/>
                    <a:pt x="1520" y="15034"/>
                  </a:cubicBezTo>
                  <a:lnTo>
                    <a:pt x="10317" y="15034"/>
                  </a:lnTo>
                  <a:cubicBezTo>
                    <a:pt x="10631" y="15034"/>
                    <a:pt x="10883" y="14743"/>
                    <a:pt x="10883" y="14390"/>
                  </a:cubicBezTo>
                  <a:lnTo>
                    <a:pt x="10883" y="849"/>
                  </a:lnTo>
                  <a:cubicBezTo>
                    <a:pt x="10883" y="638"/>
                    <a:pt x="10793" y="446"/>
                    <a:pt x="10639" y="326"/>
                  </a:cubicBezTo>
                  <a:cubicBezTo>
                    <a:pt x="10562" y="267"/>
                    <a:pt x="10473" y="231"/>
                    <a:pt x="10383" y="219"/>
                  </a:cubicBezTo>
                  <a:close/>
                  <a:moveTo>
                    <a:pt x="9752" y="1836"/>
                  </a:moveTo>
                  <a:lnTo>
                    <a:pt x="9752" y="13752"/>
                  </a:lnTo>
                  <a:lnTo>
                    <a:pt x="2217" y="13752"/>
                  </a:lnTo>
                  <a:cubicBezTo>
                    <a:pt x="2772" y="11538"/>
                    <a:pt x="5160" y="4462"/>
                    <a:pt x="9752" y="1836"/>
                  </a:cubicBezTo>
                  <a:close/>
                  <a:moveTo>
                    <a:pt x="12942" y="3319"/>
                  </a:moveTo>
                  <a:lnTo>
                    <a:pt x="17591" y="13699"/>
                  </a:lnTo>
                  <a:lnTo>
                    <a:pt x="12942" y="13699"/>
                  </a:lnTo>
                  <a:cubicBezTo>
                    <a:pt x="12942" y="13699"/>
                    <a:pt x="12942" y="3319"/>
                    <a:pt x="12942" y="3319"/>
                  </a:cubicBezTo>
                  <a:close/>
                  <a:moveTo>
                    <a:pt x="568" y="16101"/>
                  </a:moveTo>
                  <a:cubicBezTo>
                    <a:pt x="328" y="16101"/>
                    <a:pt x="113" y="16268"/>
                    <a:pt x="32" y="16523"/>
                  </a:cubicBezTo>
                  <a:cubicBezTo>
                    <a:pt x="-48" y="16778"/>
                    <a:pt x="25" y="17064"/>
                    <a:pt x="211" y="17235"/>
                  </a:cubicBezTo>
                  <a:lnTo>
                    <a:pt x="4764" y="21408"/>
                  </a:lnTo>
                  <a:cubicBezTo>
                    <a:pt x="4865" y="21501"/>
                    <a:pt x="4991" y="21549"/>
                    <a:pt x="5121" y="21549"/>
                  </a:cubicBezTo>
                  <a:lnTo>
                    <a:pt x="16383" y="21549"/>
                  </a:lnTo>
                  <a:cubicBezTo>
                    <a:pt x="16513" y="21549"/>
                    <a:pt x="16639" y="21501"/>
                    <a:pt x="16740" y="21408"/>
                  </a:cubicBezTo>
                  <a:lnTo>
                    <a:pt x="21293" y="17235"/>
                  </a:lnTo>
                  <a:cubicBezTo>
                    <a:pt x="21479" y="17064"/>
                    <a:pt x="21552" y="16778"/>
                    <a:pt x="21472" y="16523"/>
                  </a:cubicBezTo>
                  <a:cubicBezTo>
                    <a:pt x="21391" y="16268"/>
                    <a:pt x="21176" y="16101"/>
                    <a:pt x="20936" y="16101"/>
                  </a:cubicBezTo>
                  <a:lnTo>
                    <a:pt x="568" y="16101"/>
                  </a:lnTo>
                  <a:close/>
                  <a:moveTo>
                    <a:pt x="2163" y="17382"/>
                  </a:moveTo>
                  <a:lnTo>
                    <a:pt x="19341" y="17382"/>
                  </a:lnTo>
                  <a:cubicBezTo>
                    <a:pt x="19341" y="17382"/>
                    <a:pt x="16180" y="20274"/>
                    <a:pt x="16180" y="20274"/>
                  </a:cubicBezTo>
                  <a:lnTo>
                    <a:pt x="5324" y="20274"/>
                  </a:lnTo>
                  <a:lnTo>
                    <a:pt x="2163" y="17382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24738" tIns="24738" rIns="24738" bIns="24738" anchor="ctr"/>
            <a:lstStyle/>
            <a:p>
              <a:pPr defTabSz="16129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9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8955584" y="1622466"/>
            <a:ext cx="1294653" cy="1321814"/>
            <a:chOff x="16874504" y="4315557"/>
            <a:chExt cx="3515861" cy="3515861"/>
          </a:xfrm>
        </p:grpSpPr>
        <p:sp>
          <p:nvSpPr>
            <p:cNvPr id="26" name="Shape 1629"/>
            <p:cNvSpPr/>
            <p:nvPr/>
          </p:nvSpPr>
          <p:spPr>
            <a:xfrm>
              <a:off x="16874504" y="4315557"/>
              <a:ext cx="3515861" cy="35158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ln w="57150" cap="rnd">
              <a:solidFill>
                <a:schemeClr val="tx1">
                  <a:lumMod val="50000"/>
                  <a:lumOff val="50000"/>
                </a:schemeClr>
              </a:solidFill>
              <a:custDash>
                <a:ds d="100000" sp="200000"/>
              </a:custDash>
              <a:round/>
            </a:ln>
          </p:spPr>
          <p:txBody>
            <a:bodyPr lIns="0" tIns="0" rIns="0" bIns="0" anchor="ctr"/>
            <a:lstStyle/>
            <a:p>
              <a:pPr defTabSz="852805">
                <a:defRPr sz="3200"/>
              </a:pPr>
              <a:endParaRPr sz="208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7" name="Shape 1630"/>
            <p:cNvSpPr/>
            <p:nvPr/>
          </p:nvSpPr>
          <p:spPr>
            <a:xfrm>
              <a:off x="17146382" y="4587434"/>
              <a:ext cx="2972107" cy="29721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defTabSz="852805">
                <a:defRPr sz="3200"/>
              </a:pPr>
              <a:endParaRPr sz="208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8" name="Shape 1634"/>
            <p:cNvSpPr/>
            <p:nvPr/>
          </p:nvSpPr>
          <p:spPr>
            <a:xfrm>
              <a:off x="17898307" y="5277849"/>
              <a:ext cx="1468255" cy="15055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96" h="21594" extrusionOk="0">
                  <a:moveTo>
                    <a:pt x="20165" y="5"/>
                  </a:moveTo>
                  <a:cubicBezTo>
                    <a:pt x="19915" y="37"/>
                    <a:pt x="19697" y="214"/>
                    <a:pt x="19624" y="474"/>
                  </a:cubicBezTo>
                  <a:cubicBezTo>
                    <a:pt x="19621" y="492"/>
                    <a:pt x="19122" y="2218"/>
                    <a:pt x="17620" y="2962"/>
                  </a:cubicBezTo>
                  <a:cubicBezTo>
                    <a:pt x="16184" y="3674"/>
                    <a:pt x="15501" y="4542"/>
                    <a:pt x="15178" y="5241"/>
                  </a:cubicBezTo>
                  <a:cubicBezTo>
                    <a:pt x="14016" y="4263"/>
                    <a:pt x="12583" y="3707"/>
                    <a:pt x="11050" y="3707"/>
                  </a:cubicBezTo>
                  <a:cubicBezTo>
                    <a:pt x="9316" y="3707"/>
                    <a:pt x="7688" y="4387"/>
                    <a:pt x="6463" y="5621"/>
                  </a:cubicBezTo>
                  <a:lnTo>
                    <a:pt x="1897" y="10223"/>
                  </a:lnTo>
                  <a:cubicBezTo>
                    <a:pt x="-632" y="12772"/>
                    <a:pt x="-632" y="16915"/>
                    <a:pt x="1897" y="19464"/>
                  </a:cubicBezTo>
                  <a:lnTo>
                    <a:pt x="2111" y="19679"/>
                  </a:lnTo>
                  <a:cubicBezTo>
                    <a:pt x="3336" y="20916"/>
                    <a:pt x="4966" y="21594"/>
                    <a:pt x="6698" y="21594"/>
                  </a:cubicBezTo>
                  <a:cubicBezTo>
                    <a:pt x="8431" y="21594"/>
                    <a:pt x="10061" y="20916"/>
                    <a:pt x="11286" y="19679"/>
                  </a:cubicBezTo>
                  <a:lnTo>
                    <a:pt x="15846" y="15084"/>
                  </a:lnTo>
                  <a:cubicBezTo>
                    <a:pt x="18241" y="12670"/>
                    <a:pt x="18342" y="8839"/>
                    <a:pt x="16202" y="6272"/>
                  </a:cubicBezTo>
                  <a:cubicBezTo>
                    <a:pt x="16232" y="5981"/>
                    <a:pt x="16451" y="4999"/>
                    <a:pt x="18189" y="4137"/>
                  </a:cubicBezTo>
                  <a:cubicBezTo>
                    <a:pt x="20205" y="3138"/>
                    <a:pt x="20845" y="927"/>
                    <a:pt x="20872" y="832"/>
                  </a:cubicBezTo>
                  <a:cubicBezTo>
                    <a:pt x="20968" y="485"/>
                    <a:pt x="20767" y="125"/>
                    <a:pt x="20423" y="27"/>
                  </a:cubicBezTo>
                  <a:cubicBezTo>
                    <a:pt x="20337" y="2"/>
                    <a:pt x="20249" y="-6"/>
                    <a:pt x="20165" y="5"/>
                  </a:cubicBezTo>
                  <a:close/>
                  <a:moveTo>
                    <a:pt x="11045" y="5014"/>
                  </a:moveTo>
                  <a:cubicBezTo>
                    <a:pt x="12433" y="5014"/>
                    <a:pt x="13737" y="5554"/>
                    <a:pt x="14718" y="6543"/>
                  </a:cubicBezTo>
                  <a:lnTo>
                    <a:pt x="14932" y="6758"/>
                  </a:lnTo>
                  <a:cubicBezTo>
                    <a:pt x="16957" y="8797"/>
                    <a:pt x="16957" y="12116"/>
                    <a:pt x="14932" y="14157"/>
                  </a:cubicBezTo>
                  <a:lnTo>
                    <a:pt x="14330" y="14764"/>
                  </a:lnTo>
                  <a:cubicBezTo>
                    <a:pt x="9349" y="11981"/>
                    <a:pt x="7244" y="8101"/>
                    <a:pt x="6786" y="7139"/>
                  </a:cubicBezTo>
                  <a:lnTo>
                    <a:pt x="7377" y="6543"/>
                  </a:lnTo>
                  <a:cubicBezTo>
                    <a:pt x="8357" y="5554"/>
                    <a:pt x="9658" y="5014"/>
                    <a:pt x="11045" y="5014"/>
                  </a:cubicBezTo>
                  <a:close/>
                  <a:moveTo>
                    <a:pt x="6304" y="7624"/>
                  </a:moveTo>
                  <a:cubicBezTo>
                    <a:pt x="6960" y="8943"/>
                    <a:pt x="9098" y="12533"/>
                    <a:pt x="13859" y="15244"/>
                  </a:cubicBezTo>
                  <a:lnTo>
                    <a:pt x="10372" y="18758"/>
                  </a:lnTo>
                  <a:cubicBezTo>
                    <a:pt x="9392" y="19748"/>
                    <a:pt x="8085" y="20292"/>
                    <a:pt x="6698" y="20292"/>
                  </a:cubicBezTo>
                  <a:cubicBezTo>
                    <a:pt x="5312" y="20292"/>
                    <a:pt x="4010" y="19748"/>
                    <a:pt x="3030" y="18758"/>
                  </a:cubicBezTo>
                  <a:lnTo>
                    <a:pt x="2817" y="18543"/>
                  </a:lnTo>
                  <a:cubicBezTo>
                    <a:pt x="793" y="16503"/>
                    <a:pt x="793" y="13183"/>
                    <a:pt x="2817" y="11144"/>
                  </a:cubicBezTo>
                  <a:lnTo>
                    <a:pt x="6304" y="7624"/>
                  </a:lnTo>
                  <a:close/>
                  <a:moveTo>
                    <a:pt x="12156" y="8650"/>
                  </a:moveTo>
                  <a:cubicBezTo>
                    <a:pt x="12074" y="8650"/>
                    <a:pt x="11990" y="8680"/>
                    <a:pt x="11926" y="8744"/>
                  </a:cubicBezTo>
                  <a:lnTo>
                    <a:pt x="10782" y="9897"/>
                  </a:lnTo>
                  <a:cubicBezTo>
                    <a:pt x="10655" y="10024"/>
                    <a:pt x="10655" y="10233"/>
                    <a:pt x="10782" y="10361"/>
                  </a:cubicBezTo>
                  <a:cubicBezTo>
                    <a:pt x="10846" y="10424"/>
                    <a:pt x="10930" y="10460"/>
                    <a:pt x="11012" y="10460"/>
                  </a:cubicBezTo>
                  <a:cubicBezTo>
                    <a:pt x="11096" y="10460"/>
                    <a:pt x="11179" y="10424"/>
                    <a:pt x="11242" y="10361"/>
                  </a:cubicBezTo>
                  <a:lnTo>
                    <a:pt x="12386" y="9208"/>
                  </a:lnTo>
                  <a:cubicBezTo>
                    <a:pt x="12513" y="9080"/>
                    <a:pt x="12513" y="8871"/>
                    <a:pt x="12386" y="8744"/>
                  </a:cubicBezTo>
                  <a:cubicBezTo>
                    <a:pt x="12323" y="8680"/>
                    <a:pt x="12239" y="8650"/>
                    <a:pt x="12156" y="8650"/>
                  </a:cubicBezTo>
                  <a:close/>
                  <a:moveTo>
                    <a:pt x="5056" y="10239"/>
                  </a:moveTo>
                  <a:cubicBezTo>
                    <a:pt x="4973" y="10239"/>
                    <a:pt x="4890" y="10269"/>
                    <a:pt x="4826" y="10333"/>
                  </a:cubicBezTo>
                  <a:lnTo>
                    <a:pt x="3813" y="11359"/>
                  </a:lnTo>
                  <a:cubicBezTo>
                    <a:pt x="1943" y="13185"/>
                    <a:pt x="1599" y="15090"/>
                    <a:pt x="2822" y="16871"/>
                  </a:cubicBezTo>
                  <a:cubicBezTo>
                    <a:pt x="2886" y="16962"/>
                    <a:pt x="2988" y="17015"/>
                    <a:pt x="3091" y="17015"/>
                  </a:cubicBezTo>
                  <a:cubicBezTo>
                    <a:pt x="3153" y="17015"/>
                    <a:pt x="3222" y="16992"/>
                    <a:pt x="3277" y="16954"/>
                  </a:cubicBezTo>
                  <a:cubicBezTo>
                    <a:pt x="3424" y="16851"/>
                    <a:pt x="3460" y="16648"/>
                    <a:pt x="3359" y="16501"/>
                  </a:cubicBezTo>
                  <a:cubicBezTo>
                    <a:pt x="2325" y="14997"/>
                    <a:pt x="2628" y="13423"/>
                    <a:pt x="4268" y="11823"/>
                  </a:cubicBezTo>
                  <a:lnTo>
                    <a:pt x="5286" y="10797"/>
                  </a:lnTo>
                  <a:cubicBezTo>
                    <a:pt x="5412" y="10669"/>
                    <a:pt x="5412" y="10460"/>
                    <a:pt x="5286" y="10333"/>
                  </a:cubicBezTo>
                  <a:cubicBezTo>
                    <a:pt x="5223" y="10269"/>
                    <a:pt x="5139" y="10239"/>
                    <a:pt x="5056" y="10239"/>
                  </a:cubicBezTo>
                  <a:close/>
                  <a:moveTo>
                    <a:pt x="3655" y="17125"/>
                  </a:moveTo>
                  <a:cubicBezTo>
                    <a:pt x="3572" y="17125"/>
                    <a:pt x="3488" y="17155"/>
                    <a:pt x="3425" y="17219"/>
                  </a:cubicBezTo>
                  <a:cubicBezTo>
                    <a:pt x="3298" y="17347"/>
                    <a:pt x="3298" y="17555"/>
                    <a:pt x="3425" y="17682"/>
                  </a:cubicBezTo>
                  <a:lnTo>
                    <a:pt x="3578" y="17837"/>
                  </a:lnTo>
                  <a:cubicBezTo>
                    <a:pt x="3641" y="17900"/>
                    <a:pt x="3724" y="17930"/>
                    <a:pt x="3808" y="17930"/>
                  </a:cubicBezTo>
                  <a:cubicBezTo>
                    <a:pt x="3890" y="17930"/>
                    <a:pt x="3975" y="17900"/>
                    <a:pt x="4038" y="17837"/>
                  </a:cubicBezTo>
                  <a:cubicBezTo>
                    <a:pt x="4163" y="17709"/>
                    <a:pt x="4159" y="17501"/>
                    <a:pt x="4032" y="17373"/>
                  </a:cubicBezTo>
                  <a:lnTo>
                    <a:pt x="3884" y="17219"/>
                  </a:lnTo>
                  <a:cubicBezTo>
                    <a:pt x="3821" y="17155"/>
                    <a:pt x="3737" y="17125"/>
                    <a:pt x="3655" y="17125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24738" tIns="24738" rIns="24738" bIns="24738" anchor="ctr"/>
            <a:lstStyle/>
            <a:p>
              <a:pPr defTabSz="16129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9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1013254" y="3252602"/>
            <a:ext cx="9910119" cy="1815480"/>
            <a:chOff x="3100309" y="8257866"/>
            <a:chExt cx="17780519" cy="4828952"/>
          </a:xfrm>
        </p:grpSpPr>
        <p:sp>
          <p:nvSpPr>
            <p:cNvPr id="30" name="矩形 29"/>
            <p:cNvSpPr/>
            <p:nvPr/>
          </p:nvSpPr>
          <p:spPr>
            <a:xfrm>
              <a:off x="4084762" y="8299783"/>
              <a:ext cx="837512" cy="6958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852805"/>
              <a:r>
                <a:rPr lang="zh-CN" altLang="en-US" sz="1100" b="1" dirty="0">
                  <a:solidFill>
                    <a:schemeClr val="accent2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方向</a:t>
              </a:r>
              <a:endParaRPr lang="zh-CN" altLang="en-US" sz="1100" b="1" dirty="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1" name="矩形 30"/>
            <p:cNvSpPr/>
            <p:nvPr/>
          </p:nvSpPr>
          <p:spPr>
            <a:xfrm>
              <a:off x="8586082" y="8325757"/>
              <a:ext cx="837512" cy="6958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852805"/>
              <a:r>
                <a:rPr lang="zh-CN" altLang="en-US" sz="1100" b="1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耗时</a:t>
              </a:r>
              <a:endParaRPr lang="zh-CN" altLang="en-US" sz="1100" b="1" dirty="0">
                <a:solidFill>
                  <a:prstClr val="black">
                    <a:lumMod val="50000"/>
                    <a:lumOff val="50000"/>
                  </a:prst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12958006" y="8325757"/>
              <a:ext cx="1849889" cy="6958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852805"/>
              <a:r>
                <a:rPr lang="zh-CN" altLang="en-US" sz="1100" b="1" dirty="0">
                  <a:solidFill>
                    <a:schemeClr val="accent2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技术无法落地</a:t>
              </a:r>
              <a:endParaRPr lang="zh-CN" altLang="en-US" sz="1100" b="1" dirty="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17713284" y="8257866"/>
              <a:ext cx="1596795" cy="6958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852805"/>
              <a:r>
                <a:rPr lang="zh-CN" altLang="en-US" sz="1100" b="1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坚持不下来</a:t>
              </a:r>
              <a:endParaRPr lang="zh-CN" altLang="en-US" sz="1100" b="1" dirty="0">
                <a:solidFill>
                  <a:prstClr val="black">
                    <a:lumMod val="50000"/>
                    <a:lumOff val="50000"/>
                  </a:prst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4" name="TextBox 57"/>
            <p:cNvSpPr txBox="1"/>
            <p:nvPr/>
          </p:nvSpPr>
          <p:spPr>
            <a:xfrm>
              <a:off x="3100309" y="9360406"/>
              <a:ext cx="3443772" cy="14162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852805">
                <a:lnSpc>
                  <a:spcPct val="130000"/>
                </a:lnSpc>
              </a:pPr>
              <a:r>
                <a:rPr lang="zh-CN" altLang="en-US" sz="1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学习的方向和</a:t>
              </a:r>
              <a:r>
                <a:rPr lang="zh-CN" altLang="en-US" sz="1100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目标 </a:t>
              </a:r>
              <a:r>
                <a:rPr lang="zh-CN" altLang="en-US" sz="1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无法把控</a:t>
              </a:r>
              <a:br>
                <a:rPr lang="en-US" altLang="zh-CN" sz="1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</a:br>
              <a:r>
                <a:rPr lang="zh-CN" altLang="en-US" sz="1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学习的程度难以掌握</a:t>
              </a:r>
              <a:endParaRPr lang="zh-CN" altLang="en-US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" name="TextBox 62"/>
            <p:cNvSpPr txBox="1"/>
            <p:nvPr/>
          </p:nvSpPr>
          <p:spPr>
            <a:xfrm>
              <a:off x="7844737" y="9329227"/>
              <a:ext cx="3416587" cy="25869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852805">
                <a:lnSpc>
                  <a:spcPct val="130000"/>
                </a:lnSpc>
              </a:pPr>
              <a:r>
                <a:rPr lang="zh-CN" altLang="en-US" sz="1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自己遇到了问题，查资料需要很长时间，资料还不一定是对的，这样就增添了学习成本，甚至会</a:t>
              </a:r>
              <a:r>
                <a:rPr lang="zh-CN" altLang="en-US" sz="1100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导致学习流产</a:t>
              </a:r>
              <a:endParaRPr lang="zh-CN" altLang="en-US" sz="11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" name="TextBox 63"/>
            <p:cNvSpPr txBox="1"/>
            <p:nvPr/>
          </p:nvSpPr>
          <p:spPr>
            <a:xfrm>
              <a:off x="12260957" y="9329227"/>
              <a:ext cx="3579839" cy="37575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852805">
                <a:lnSpc>
                  <a:spcPct val="130000"/>
                </a:lnSpc>
              </a:pPr>
              <a:r>
                <a:rPr lang="zh-CN" altLang="en-US" sz="1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自己学习，缺乏实际的项目，学了感觉没有用，所以久而久之就会产生一种想法，反正现在没有用，等以后要有的时候再学习，</a:t>
              </a:r>
              <a:r>
                <a:rPr lang="zh-CN" altLang="en-US" sz="1100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然后就没有然后了</a:t>
              </a:r>
              <a:endParaRPr lang="zh-CN" altLang="en-US" sz="11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7" name="TextBox 64"/>
            <p:cNvSpPr txBox="1"/>
            <p:nvPr/>
          </p:nvSpPr>
          <p:spPr>
            <a:xfrm>
              <a:off x="17010443" y="9329227"/>
              <a:ext cx="3870385" cy="37575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852805">
                <a:lnSpc>
                  <a:spcPct val="130000"/>
                </a:lnSpc>
              </a:pPr>
              <a:r>
                <a:rPr lang="zh-CN" altLang="en-US" sz="1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自学是没有人指导的，是一个坐冷板凳的过程，大部分人本身就是明天主义者，在没有人教，没有人在后面鞭策的时候，学习很容易就变成了，“</a:t>
              </a:r>
              <a:r>
                <a:rPr lang="zh-CN" altLang="en-US" sz="1100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我靠，要不今天先休息吧，明天再努力</a:t>
              </a:r>
              <a:r>
                <a:rPr lang="zh-CN" altLang="en-US" sz="1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”</a:t>
              </a:r>
              <a:endParaRPr lang="zh-CN" altLang="en-US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6766730" y="94851"/>
            <a:ext cx="4153776" cy="837873"/>
            <a:chOff x="7324725" y="1141845"/>
            <a:chExt cx="4153776" cy="837873"/>
          </a:xfrm>
        </p:grpSpPr>
        <p:grpSp>
          <p:nvGrpSpPr>
            <p:cNvPr id="39" name="组合 38"/>
            <p:cNvGrpSpPr/>
            <p:nvPr/>
          </p:nvGrpSpPr>
          <p:grpSpPr>
            <a:xfrm>
              <a:off x="7433480" y="1353183"/>
              <a:ext cx="4045021" cy="369332"/>
              <a:chOff x="6359105" y="5526541"/>
              <a:chExt cx="4045021" cy="369332"/>
            </a:xfrm>
            <a:effectLst>
              <a:outerShdw sx="1000" sy="1000" algn="ctr" rotWithShape="0">
                <a:srgbClr val="000000"/>
              </a:outerShdw>
            </a:effectLst>
          </p:grpSpPr>
          <p:grpSp>
            <p:nvGrpSpPr>
              <p:cNvPr id="41" name="PA_组合 14"/>
              <p:cNvGrpSpPr/>
              <p:nvPr>
                <p:custDataLst>
                  <p:tags r:id="rId2"/>
                </p:custDataLst>
              </p:nvPr>
            </p:nvGrpSpPr>
            <p:grpSpPr bwMode="auto">
              <a:xfrm>
                <a:off x="6359105" y="5535873"/>
                <a:ext cx="360000" cy="360000"/>
                <a:chOff x="4248" y="3024"/>
                <a:chExt cx="600" cy="599"/>
              </a:xfrm>
            </p:grpSpPr>
            <p:sp>
              <p:nvSpPr>
                <p:cNvPr id="43" name="Oval 15"/>
                <p:cNvSpPr>
                  <a:spLocks noChangeArrowheads="1"/>
                </p:cNvSpPr>
                <p:nvPr/>
              </p:nvSpPr>
              <p:spPr bwMode="auto">
                <a:xfrm>
                  <a:off x="4248" y="3024"/>
                  <a:ext cx="600" cy="599"/>
                </a:xfrm>
                <a:prstGeom prst="ellipse">
                  <a:avLst/>
                </a:prstGeom>
                <a:solidFill>
                  <a:schemeClr val="bg1">
                    <a:lumMod val="50000"/>
                  </a:schemeClr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9200"/>
                  <a:endParaRPr lang="zh-CN" altLang="en-US" sz="2135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grpSp>
              <p:nvGrpSpPr>
                <p:cNvPr id="44" name="Group 16"/>
                <p:cNvGrpSpPr/>
                <p:nvPr/>
              </p:nvGrpSpPr>
              <p:grpSpPr bwMode="auto">
                <a:xfrm>
                  <a:off x="4441" y="3144"/>
                  <a:ext cx="215" cy="345"/>
                  <a:chOff x="4441" y="3144"/>
                  <a:chExt cx="215" cy="345"/>
                </a:xfrm>
              </p:grpSpPr>
              <p:sp>
                <p:nvSpPr>
                  <p:cNvPr id="45" name="Freeform 17"/>
                  <p:cNvSpPr>
                    <a:spLocks noEditPoints="1"/>
                  </p:cNvSpPr>
                  <p:nvPr/>
                </p:nvSpPr>
                <p:spPr bwMode="auto">
                  <a:xfrm>
                    <a:off x="4474" y="3144"/>
                    <a:ext cx="149" cy="253"/>
                  </a:xfrm>
                  <a:custGeom>
                    <a:avLst/>
                    <a:gdLst>
                      <a:gd name="T0" fmla="*/ 31 w 63"/>
                      <a:gd name="T1" fmla="*/ 107 h 107"/>
                      <a:gd name="T2" fmla="*/ 63 w 63"/>
                      <a:gd name="T3" fmla="*/ 78 h 107"/>
                      <a:gd name="T4" fmla="*/ 63 w 63"/>
                      <a:gd name="T5" fmla="*/ 29 h 107"/>
                      <a:gd name="T6" fmla="*/ 31 w 63"/>
                      <a:gd name="T7" fmla="*/ 0 h 107"/>
                      <a:gd name="T8" fmla="*/ 0 w 63"/>
                      <a:gd name="T9" fmla="*/ 29 h 107"/>
                      <a:gd name="T10" fmla="*/ 0 w 63"/>
                      <a:gd name="T11" fmla="*/ 78 h 107"/>
                      <a:gd name="T12" fmla="*/ 31 w 63"/>
                      <a:gd name="T13" fmla="*/ 107 h 107"/>
                      <a:gd name="T14" fmla="*/ 10 w 63"/>
                      <a:gd name="T15" fmla="*/ 29 h 107"/>
                      <a:gd name="T16" fmla="*/ 31 w 63"/>
                      <a:gd name="T17" fmla="*/ 10 h 107"/>
                      <a:gd name="T18" fmla="*/ 53 w 63"/>
                      <a:gd name="T19" fmla="*/ 29 h 107"/>
                      <a:gd name="T20" fmla="*/ 53 w 63"/>
                      <a:gd name="T21" fmla="*/ 78 h 107"/>
                      <a:gd name="T22" fmla="*/ 31 w 63"/>
                      <a:gd name="T23" fmla="*/ 97 h 107"/>
                      <a:gd name="T24" fmla="*/ 10 w 63"/>
                      <a:gd name="T25" fmla="*/ 78 h 107"/>
                      <a:gd name="T26" fmla="*/ 10 w 63"/>
                      <a:gd name="T27" fmla="*/ 29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63" h="107">
                        <a:moveTo>
                          <a:pt x="31" y="107"/>
                        </a:moveTo>
                        <a:cubicBezTo>
                          <a:pt x="49" y="107"/>
                          <a:pt x="63" y="94"/>
                          <a:pt x="63" y="78"/>
                        </a:cubicBezTo>
                        <a:cubicBezTo>
                          <a:pt x="63" y="29"/>
                          <a:pt x="63" y="29"/>
                          <a:pt x="63" y="29"/>
                        </a:cubicBezTo>
                        <a:cubicBezTo>
                          <a:pt x="63" y="13"/>
                          <a:pt x="49" y="0"/>
                          <a:pt x="31" y="0"/>
                        </a:cubicBezTo>
                        <a:cubicBezTo>
                          <a:pt x="14" y="0"/>
                          <a:pt x="0" y="13"/>
                          <a:pt x="0" y="29"/>
                        </a:cubicBezTo>
                        <a:cubicBezTo>
                          <a:pt x="0" y="78"/>
                          <a:pt x="0" y="78"/>
                          <a:pt x="0" y="78"/>
                        </a:cubicBezTo>
                        <a:cubicBezTo>
                          <a:pt x="0" y="94"/>
                          <a:pt x="14" y="107"/>
                          <a:pt x="31" y="107"/>
                        </a:cubicBezTo>
                        <a:close/>
                        <a:moveTo>
                          <a:pt x="10" y="29"/>
                        </a:moveTo>
                        <a:cubicBezTo>
                          <a:pt x="10" y="18"/>
                          <a:pt x="19" y="10"/>
                          <a:pt x="31" y="10"/>
                        </a:cubicBezTo>
                        <a:cubicBezTo>
                          <a:pt x="43" y="10"/>
                          <a:pt x="53" y="18"/>
                          <a:pt x="53" y="29"/>
                        </a:cubicBezTo>
                        <a:cubicBezTo>
                          <a:pt x="53" y="78"/>
                          <a:pt x="53" y="78"/>
                          <a:pt x="53" y="78"/>
                        </a:cubicBezTo>
                        <a:cubicBezTo>
                          <a:pt x="53" y="88"/>
                          <a:pt x="43" y="97"/>
                          <a:pt x="31" y="97"/>
                        </a:cubicBezTo>
                        <a:cubicBezTo>
                          <a:pt x="19" y="97"/>
                          <a:pt x="10" y="88"/>
                          <a:pt x="10" y="78"/>
                        </a:cubicBezTo>
                        <a:lnTo>
                          <a:pt x="10" y="29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63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noAutofit/>
                  </a:bodyPr>
                  <a:lstStyle/>
                  <a:p>
                    <a:pPr algn="dist" defTabSz="1219200"/>
                    <a:endParaRPr lang="zh-CN" altLang="en-US" sz="2135">
                      <a:solidFill>
                        <a:srgbClr val="333333">
                          <a:lumMod val="65000"/>
                          <a:lumOff val="35000"/>
                        </a:srgb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46" name="Freeform 18"/>
                  <p:cNvSpPr/>
                  <p:nvPr/>
                </p:nvSpPr>
                <p:spPr bwMode="auto">
                  <a:xfrm>
                    <a:off x="4441" y="3267"/>
                    <a:ext cx="215" cy="222"/>
                  </a:xfrm>
                  <a:custGeom>
                    <a:avLst/>
                    <a:gdLst>
                      <a:gd name="T0" fmla="*/ 86 w 91"/>
                      <a:gd name="T1" fmla="*/ 0 h 94"/>
                      <a:gd name="T2" fmla="*/ 81 w 91"/>
                      <a:gd name="T3" fmla="*/ 5 h 94"/>
                      <a:gd name="T4" fmla="*/ 81 w 91"/>
                      <a:gd name="T5" fmla="*/ 28 h 94"/>
                      <a:gd name="T6" fmla="*/ 45 w 91"/>
                      <a:gd name="T7" fmla="*/ 59 h 94"/>
                      <a:gd name="T8" fmla="*/ 10 w 91"/>
                      <a:gd name="T9" fmla="*/ 28 h 94"/>
                      <a:gd name="T10" fmla="*/ 10 w 91"/>
                      <a:gd name="T11" fmla="*/ 5 h 94"/>
                      <a:gd name="T12" fmla="*/ 5 w 91"/>
                      <a:gd name="T13" fmla="*/ 0 h 94"/>
                      <a:gd name="T14" fmla="*/ 0 w 91"/>
                      <a:gd name="T15" fmla="*/ 5 h 94"/>
                      <a:gd name="T16" fmla="*/ 0 w 91"/>
                      <a:gd name="T17" fmla="*/ 28 h 94"/>
                      <a:gd name="T18" fmla="*/ 40 w 91"/>
                      <a:gd name="T19" fmla="*/ 69 h 94"/>
                      <a:gd name="T20" fmla="*/ 40 w 91"/>
                      <a:gd name="T21" fmla="*/ 84 h 94"/>
                      <a:gd name="T22" fmla="*/ 20 w 91"/>
                      <a:gd name="T23" fmla="*/ 84 h 94"/>
                      <a:gd name="T24" fmla="*/ 15 w 91"/>
                      <a:gd name="T25" fmla="*/ 89 h 94"/>
                      <a:gd name="T26" fmla="*/ 20 w 91"/>
                      <a:gd name="T27" fmla="*/ 94 h 94"/>
                      <a:gd name="T28" fmla="*/ 70 w 91"/>
                      <a:gd name="T29" fmla="*/ 94 h 94"/>
                      <a:gd name="T30" fmla="*/ 75 w 91"/>
                      <a:gd name="T31" fmla="*/ 89 h 94"/>
                      <a:gd name="T32" fmla="*/ 70 w 91"/>
                      <a:gd name="T33" fmla="*/ 84 h 94"/>
                      <a:gd name="T34" fmla="*/ 50 w 91"/>
                      <a:gd name="T35" fmla="*/ 84 h 94"/>
                      <a:gd name="T36" fmla="*/ 50 w 91"/>
                      <a:gd name="T37" fmla="*/ 69 h 94"/>
                      <a:gd name="T38" fmla="*/ 91 w 91"/>
                      <a:gd name="T39" fmla="*/ 28 h 94"/>
                      <a:gd name="T40" fmla="*/ 91 w 91"/>
                      <a:gd name="T41" fmla="*/ 5 h 94"/>
                      <a:gd name="T42" fmla="*/ 86 w 91"/>
                      <a:gd name="T43" fmla="*/ 0 h 9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</a:cxnLst>
                    <a:rect l="0" t="0" r="r" b="b"/>
                    <a:pathLst>
                      <a:path w="91" h="94">
                        <a:moveTo>
                          <a:pt x="86" y="0"/>
                        </a:moveTo>
                        <a:cubicBezTo>
                          <a:pt x="83" y="0"/>
                          <a:pt x="81" y="3"/>
                          <a:pt x="81" y="5"/>
                        </a:cubicBezTo>
                        <a:cubicBezTo>
                          <a:pt x="81" y="28"/>
                          <a:pt x="81" y="28"/>
                          <a:pt x="81" y="28"/>
                        </a:cubicBezTo>
                        <a:cubicBezTo>
                          <a:pt x="81" y="45"/>
                          <a:pt x="65" y="59"/>
                          <a:pt x="45" y="59"/>
                        </a:cubicBezTo>
                        <a:cubicBezTo>
                          <a:pt x="26" y="59"/>
                          <a:pt x="10" y="45"/>
                          <a:pt x="10" y="28"/>
                        </a:cubicBezTo>
                        <a:cubicBezTo>
                          <a:pt x="10" y="5"/>
                          <a:pt x="10" y="5"/>
                          <a:pt x="10" y="5"/>
                        </a:cubicBezTo>
                        <a:cubicBezTo>
                          <a:pt x="10" y="2"/>
                          <a:pt x="8" y="0"/>
                          <a:pt x="5" y="0"/>
                        </a:cubicBezTo>
                        <a:cubicBezTo>
                          <a:pt x="2" y="0"/>
                          <a:pt x="0" y="2"/>
                          <a:pt x="0" y="5"/>
                        </a:cubicBezTo>
                        <a:cubicBezTo>
                          <a:pt x="0" y="28"/>
                          <a:pt x="0" y="28"/>
                          <a:pt x="0" y="28"/>
                        </a:cubicBezTo>
                        <a:cubicBezTo>
                          <a:pt x="0" y="49"/>
                          <a:pt x="18" y="67"/>
                          <a:pt x="40" y="69"/>
                        </a:cubicBezTo>
                        <a:cubicBezTo>
                          <a:pt x="40" y="84"/>
                          <a:pt x="40" y="84"/>
                          <a:pt x="40" y="84"/>
                        </a:cubicBezTo>
                        <a:cubicBezTo>
                          <a:pt x="20" y="84"/>
                          <a:pt x="20" y="84"/>
                          <a:pt x="20" y="84"/>
                        </a:cubicBezTo>
                        <a:cubicBezTo>
                          <a:pt x="18" y="84"/>
                          <a:pt x="15" y="86"/>
                          <a:pt x="15" y="89"/>
                        </a:cubicBezTo>
                        <a:cubicBezTo>
                          <a:pt x="15" y="92"/>
                          <a:pt x="18" y="94"/>
                          <a:pt x="20" y="94"/>
                        </a:cubicBezTo>
                        <a:cubicBezTo>
                          <a:pt x="70" y="94"/>
                          <a:pt x="70" y="94"/>
                          <a:pt x="70" y="94"/>
                        </a:cubicBezTo>
                        <a:cubicBezTo>
                          <a:pt x="73" y="94"/>
                          <a:pt x="75" y="92"/>
                          <a:pt x="75" y="89"/>
                        </a:cubicBezTo>
                        <a:cubicBezTo>
                          <a:pt x="75" y="86"/>
                          <a:pt x="73" y="84"/>
                          <a:pt x="70" y="84"/>
                        </a:cubicBezTo>
                        <a:cubicBezTo>
                          <a:pt x="50" y="84"/>
                          <a:pt x="50" y="84"/>
                          <a:pt x="50" y="84"/>
                        </a:cubicBezTo>
                        <a:cubicBezTo>
                          <a:pt x="50" y="69"/>
                          <a:pt x="50" y="69"/>
                          <a:pt x="50" y="69"/>
                        </a:cubicBezTo>
                        <a:cubicBezTo>
                          <a:pt x="73" y="67"/>
                          <a:pt x="91" y="49"/>
                          <a:pt x="91" y="28"/>
                        </a:cubicBezTo>
                        <a:cubicBezTo>
                          <a:pt x="91" y="5"/>
                          <a:pt x="91" y="5"/>
                          <a:pt x="91" y="5"/>
                        </a:cubicBezTo>
                        <a:cubicBezTo>
                          <a:pt x="91" y="3"/>
                          <a:pt x="88" y="0"/>
                          <a:pt x="86" y="0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63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noAutofit/>
                  </a:bodyPr>
                  <a:lstStyle/>
                  <a:p>
                    <a:pPr algn="dist" defTabSz="1219200"/>
                    <a:endParaRPr lang="zh-CN" altLang="en-US" sz="2135">
                      <a:solidFill>
                        <a:srgbClr val="333333">
                          <a:lumMod val="65000"/>
                          <a:lumOff val="35000"/>
                        </a:srgb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</p:grpSp>
          <p:sp>
            <p:nvSpPr>
              <p:cNvPr id="42" name="PA_文本框 20"/>
              <p:cNvSpPr txBox="1">
                <a:spLocks noChangeArrowheads="1"/>
              </p:cNvSpPr>
              <p:nvPr>
                <p:custDataLst>
                  <p:tags r:id="rId3"/>
                </p:custDataLst>
              </p:nvPr>
            </p:nvSpPr>
            <p:spPr bwMode="auto">
              <a:xfrm>
                <a:off x="6795446" y="5526541"/>
                <a:ext cx="3608680" cy="369332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defTabSz="1219200"/>
                <a:r>
                  <a:rPr lang="zh-CN" altLang="en-US" dirty="0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课程咨询阿媛老师：</a:t>
                </a:r>
                <a:r>
                  <a:rPr lang="en-US" altLang="zh-CN" dirty="0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2807762965</a:t>
                </a:r>
                <a:endParaRPr lang="en-US" altLang="zh-CN" dirty="0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40" name="矩形 39"/>
            <p:cNvSpPr/>
            <p:nvPr/>
          </p:nvSpPr>
          <p:spPr>
            <a:xfrm>
              <a:off x="7324725" y="1141845"/>
              <a:ext cx="4152900" cy="837873"/>
            </a:xfrm>
            <a:prstGeom prst="rect">
              <a:avLst/>
            </a:prstGeom>
            <a:noFill/>
            <a:ln>
              <a:solidFill>
                <a:schemeClr val="accent1">
                  <a:alpha val="61000"/>
                </a:schemeClr>
              </a:solidFill>
              <a:prstDash val="dash"/>
            </a:ln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endParaRPr lang="zh-CN" altLang="en-US" sz="5400" b="1" cap="none" spc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9" name="圆角矩形 8"/>
          <p:cNvSpPr/>
          <p:nvPr/>
        </p:nvSpPr>
        <p:spPr bwMode="auto">
          <a:xfrm>
            <a:off x="506503" y="316390"/>
            <a:ext cx="4652053" cy="519736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eaLnBrk="1" hangingPunct="1">
              <a:buClr>
                <a:srgbClr val="FF0000"/>
              </a:buClr>
              <a:defRPr/>
            </a:pPr>
            <a:r>
              <a:rPr lang="zh-CN" altLang="en-US" sz="2000" dirty="0">
                <a:solidFill>
                  <a:srgbClr val="0070C0"/>
                </a:solidFill>
              </a:rPr>
              <a:t>怎样去学习？</a:t>
            </a:r>
            <a:endParaRPr lang="zh-CN" altLang="en-US" sz="2000" dirty="0">
              <a:solidFill>
                <a:srgbClr val="0070C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8891" y="1904293"/>
            <a:ext cx="2696617" cy="351440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7983" y="3546877"/>
            <a:ext cx="4873106" cy="126539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6508" y="1563681"/>
            <a:ext cx="5049055" cy="1239649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9622" y="1479571"/>
            <a:ext cx="2892351" cy="337771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6689" y="1479571"/>
            <a:ext cx="2933333" cy="333333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-83820" y="-144780"/>
            <a:ext cx="12386945" cy="1059815"/>
          </a:xfrm>
          <a:prstGeom prst="rect">
            <a:avLst/>
          </a:prstGeom>
          <a:solidFill>
            <a:srgbClr val="060F1E"/>
          </a:solidFill>
          <a:ln>
            <a:solidFill>
              <a:srgbClr val="0615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3" name="图片 2" descr="组19"/>
          <p:cNvPicPr>
            <a:picLocks noChangeAspect="1"/>
          </p:cNvPicPr>
          <p:nvPr/>
        </p:nvPicPr>
        <p:blipFill>
          <a:blip r:embed="rId1"/>
          <a:srcRect b="13592"/>
          <a:stretch>
            <a:fillRect/>
          </a:stretch>
        </p:blipFill>
        <p:spPr>
          <a:xfrm>
            <a:off x="692785" y="0"/>
            <a:ext cx="10806430" cy="6283960"/>
          </a:xfrm>
          <a:prstGeom prst="rect">
            <a:avLst/>
          </a:prstGeom>
        </p:spPr>
      </p:pic>
      <p:pic>
        <p:nvPicPr>
          <p:cNvPr id="12" name="图片 11" descr="D:\关注领取福利.jpg关注领取福利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713085" y="5084445"/>
            <a:ext cx="930275" cy="930275"/>
          </a:xfrm>
          <a:prstGeom prst="round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0197783" y="6014720"/>
            <a:ext cx="1960880" cy="570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30000"/>
              </a:lnSpc>
            </a:pPr>
            <a:r>
              <a:rPr lang="zh-CN" altLang="en-US" sz="12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关注享学课堂</a:t>
            </a:r>
            <a:endParaRPr lang="zh-CN" altLang="en-US" sz="12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2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免费领取课程</a:t>
            </a:r>
            <a:endParaRPr lang="zh-CN" altLang="en-US" sz="12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9">
        <p14:switch dir="r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2255573" y="-1219283"/>
            <a:ext cx="6597723" cy="1219284"/>
          </a:xfrm>
        </p:spPr>
        <p:txBody>
          <a:bodyPr/>
          <a:lstStyle/>
          <a:p>
            <a:r>
              <a:rPr kumimoji="1" lang="en-US" altLang="zh-CN" dirty="0">
                <a:solidFill>
                  <a:schemeClr val="bg1"/>
                </a:solidFill>
              </a:rPr>
              <a:t>   </a:t>
            </a:r>
            <a:r>
              <a:rPr kumimoji="1" lang="zh-CN" altLang="en-US" dirty="0">
                <a:solidFill>
                  <a:schemeClr val="bg1"/>
                </a:solidFill>
              </a:rPr>
              <a:t>享学讲师团队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5" name="文本框 1"/>
          <p:cNvSpPr txBox="1"/>
          <p:nvPr/>
        </p:nvSpPr>
        <p:spPr>
          <a:xfrm>
            <a:off x="239349" y="3717033"/>
            <a:ext cx="1440160" cy="1318314"/>
          </a:xfrm>
          <a:prstGeom prst="rect">
            <a:avLst/>
          </a:prstGeom>
          <a:noFill/>
        </p:spPr>
        <p:txBody>
          <a:bodyPr wrap="square" lIns="100083" tIns="50040" rIns="100083" bIns="5004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Alvin</a:t>
            </a:r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老师</a:t>
            </a:r>
            <a:endParaRPr lang="en-US" altLang="zh-CN" sz="15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5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曾就职于三星、</a:t>
            </a:r>
            <a:endParaRPr lang="zh-CN" altLang="en-US" sz="1500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5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小米，项目经理</a:t>
            </a:r>
            <a:endParaRPr lang="zh-CN" altLang="en-US" sz="1500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5"/>
          <p:cNvSpPr txBox="1"/>
          <p:nvPr/>
        </p:nvSpPr>
        <p:spPr>
          <a:xfrm>
            <a:off x="5469890" y="3525011"/>
            <a:ext cx="1116635" cy="2518642"/>
          </a:xfrm>
          <a:prstGeom prst="rect">
            <a:avLst/>
          </a:prstGeom>
          <a:noFill/>
        </p:spPr>
        <p:txBody>
          <a:bodyPr wrap="square" lIns="100083" tIns="50040" rIns="100083" bIns="5004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Zero</a:t>
            </a:r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老师</a:t>
            </a:r>
            <a:endParaRPr lang="en-US" altLang="zh-CN" sz="15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前阿里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P7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移动架构师，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曾就职于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Nubia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等一线互联网公司。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8" name="文本框 4"/>
          <p:cNvSpPr txBox="1"/>
          <p:nvPr/>
        </p:nvSpPr>
        <p:spPr>
          <a:xfrm>
            <a:off x="3741698" y="3621022"/>
            <a:ext cx="1178669" cy="2518642"/>
          </a:xfrm>
          <a:prstGeom prst="rect">
            <a:avLst/>
          </a:prstGeom>
          <a:noFill/>
        </p:spPr>
        <p:txBody>
          <a:bodyPr wrap="square" lIns="100083" tIns="50040" rIns="100083" bIns="5004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Allen</a:t>
            </a:r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老师</a:t>
            </a:r>
            <a:endParaRPr lang="en-US" altLang="zh-CN" sz="15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国防科大研究生毕业， 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全球首批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Android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开发者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,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中国联通移动架构师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9" name="文本框 5"/>
          <p:cNvSpPr txBox="1"/>
          <p:nvPr/>
        </p:nvSpPr>
        <p:spPr>
          <a:xfrm>
            <a:off x="7102072" y="3525011"/>
            <a:ext cx="1179692" cy="1793187"/>
          </a:xfrm>
          <a:prstGeom prst="rect">
            <a:avLst/>
          </a:prstGeom>
          <a:noFill/>
        </p:spPr>
        <p:txBody>
          <a:bodyPr wrap="square" lIns="100083" tIns="50040" rIns="100083" bIns="5004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505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Lance</a:t>
            </a:r>
            <a:r>
              <a:rPr lang="zh-CN" altLang="en-US" sz="1505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老师</a:t>
            </a:r>
            <a:endParaRPr lang="en-US" altLang="zh-CN" sz="1505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某游戏公司主程，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前爱奇艺高程。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4"/>
          <p:cNvSpPr txBox="1"/>
          <p:nvPr/>
        </p:nvSpPr>
        <p:spPr>
          <a:xfrm>
            <a:off x="1967541" y="3717032"/>
            <a:ext cx="1440160" cy="1281114"/>
          </a:xfrm>
          <a:prstGeom prst="rect">
            <a:avLst/>
          </a:prstGeom>
          <a:noFill/>
          <a:ln w="9525">
            <a:noFill/>
          </a:ln>
        </p:spPr>
        <p:txBody>
          <a:bodyPr wrap="square" lIns="108959" tIns="54480" rIns="108959" bIns="5448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charset="-122"/>
              </a:rPr>
              <a:t>Leo </a:t>
            </a:r>
            <a:r>
              <a:rPr lang="en-US" altLang="zh-CN" sz="1500" b="1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等线" panose="02010600030101010101" charset="-122"/>
              </a:rPr>
              <a:t>老师</a:t>
            </a:r>
            <a:endParaRPr lang="en-US" altLang="zh-CN" sz="15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等线" panose="02010600030101010101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charset="-122"/>
              </a:rPr>
              <a:t>某创业公司技术总监，网易特约讲师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Picture 5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186799" y="1028734"/>
            <a:ext cx="1527872" cy="24982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" name="Picture 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93138" y="1028733"/>
            <a:ext cx="1535956" cy="24670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25319" y="1028734"/>
            <a:ext cx="1565349" cy="24884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" name="Picture 9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857500" y="1028733"/>
            <a:ext cx="1578316" cy="24913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" name="图片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8981" y="1028733"/>
            <a:ext cx="1660183" cy="2471824"/>
          </a:xfrm>
          <a:prstGeom prst="rect">
            <a:avLst/>
          </a:prstGeom>
        </p:spPr>
      </p:pic>
      <p:sp>
        <p:nvSpPr>
          <p:cNvPr id="18" name="文本框 5"/>
          <p:cNvSpPr txBox="1"/>
          <p:nvPr/>
        </p:nvSpPr>
        <p:spPr>
          <a:xfrm>
            <a:off x="8830263" y="3525011"/>
            <a:ext cx="1152128" cy="1618396"/>
          </a:xfrm>
          <a:prstGeom prst="rect">
            <a:avLst/>
          </a:prstGeom>
          <a:noFill/>
        </p:spPr>
        <p:txBody>
          <a:bodyPr wrap="square" lIns="100083" tIns="50040" rIns="100083" bIns="5004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Jett</a:t>
            </a:r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老师</a:t>
            </a:r>
            <a:endParaRPr lang="en-US" altLang="zh-CN" sz="15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前东芝，东方集团资深架构师。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TextBox 33"/>
          <p:cNvSpPr txBox="1"/>
          <p:nvPr/>
        </p:nvSpPr>
        <p:spPr>
          <a:xfrm>
            <a:off x="195777" y="129537"/>
            <a:ext cx="4652084" cy="10882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665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享学</a:t>
            </a:r>
            <a:r>
              <a:rPr lang="en-US" altLang="zh-CN" sz="2665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VIP</a:t>
            </a:r>
            <a:r>
              <a:rPr lang="zh-CN" altLang="en-US" sz="2665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讲师介绍</a:t>
            </a:r>
            <a:endParaRPr lang="en-US" altLang="zh-CN" sz="2665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1865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pic>
        <p:nvPicPr>
          <p:cNvPr id="1026" name="Picture 2" descr="D:\我的资料库\Documents\Tencent Files\1056375335\FileRecv\JETT-1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8585693" y="1028734"/>
            <a:ext cx="1645928" cy="2468892"/>
          </a:xfrm>
          <a:prstGeom prst="rect">
            <a:avLst/>
          </a:prstGeom>
          <a:noFill/>
        </p:spPr>
      </p:pic>
      <p:sp>
        <p:nvSpPr>
          <p:cNvPr id="21" name="文本框 5"/>
          <p:cNvSpPr txBox="1"/>
          <p:nvPr/>
        </p:nvSpPr>
        <p:spPr>
          <a:xfrm>
            <a:off x="10587535" y="3556108"/>
            <a:ext cx="1152128" cy="2518642"/>
          </a:xfrm>
          <a:prstGeom prst="rect">
            <a:avLst/>
          </a:prstGeom>
          <a:noFill/>
        </p:spPr>
        <p:txBody>
          <a:bodyPr wrap="square" lIns="100083" tIns="50040" rIns="100083" bIns="5004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Derry</a:t>
            </a:r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老师</a:t>
            </a:r>
            <a:endParaRPr lang="en-US" altLang="zh-CN" sz="15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Android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系统定制，</a:t>
            </a:r>
            <a:endParaRPr lang="en-US" altLang="zh-CN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腾讯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IOT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，阿里平台，联通运维，资深工程师。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920" y="1028733"/>
            <a:ext cx="1645929" cy="246889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月末钜惠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738245" y="-62865"/>
            <a:ext cx="4714875" cy="8521065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367030" y="206286"/>
            <a:ext cx="5547360" cy="536119"/>
          </a:xfrm>
          <a:prstGeom prst="roundRect">
            <a:avLst>
              <a:gd name="adj" fmla="val 23381"/>
            </a:avLst>
          </a:prstGeom>
          <a:noFill/>
        </p:spPr>
        <p:txBody>
          <a:bodyPr wrap="square" anchor="ctr">
            <a:spAutoFit/>
          </a:bodyPr>
          <a:p>
            <a:pPr algn="l"/>
            <a:r>
              <a:rPr lang="zh-CN" altLang="zh-CN" sz="240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Medium" panose="020B0600000000000000" charset="-122"/>
                <a:ea typeface="思源黑体 CN Medium" panose="020B0600000000000000" charset="-122"/>
                <a:cs typeface="Segoe UI" panose="020B0502040204020203" pitchFamily="34" charset="0"/>
              </a:rPr>
              <a:t>课程服务</a:t>
            </a:r>
            <a:endParaRPr lang="zh-CN" altLang="zh-CN" sz="240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Medium" panose="020B0600000000000000" charset="-122"/>
              <a:ea typeface="思源黑体 CN Medium" panose="020B0600000000000000" charset="-122"/>
              <a:cs typeface="Segoe UI" panose="020B0502040204020203" pitchFamily="34" charset="0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73045" y="628015"/>
            <a:ext cx="7197725" cy="238379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6220" y="3067685"/>
            <a:ext cx="7194550" cy="2477770"/>
          </a:xfrm>
          <a:prstGeom prst="rect">
            <a:avLst/>
          </a:prstGeom>
        </p:spPr>
      </p:pic>
      <p:pic>
        <p:nvPicPr>
          <p:cNvPr id="12" name="图片 11" descr="D:\关注领取福利.jpg关注领取福利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713085" y="5084445"/>
            <a:ext cx="930275" cy="930275"/>
          </a:xfrm>
          <a:prstGeom prst="round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0197783" y="6014720"/>
            <a:ext cx="1960880" cy="570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30000"/>
              </a:lnSpc>
            </a:pPr>
            <a:r>
              <a:rPr lang="zh-CN" altLang="en-US" sz="12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关注享学课堂</a:t>
            </a:r>
            <a:endParaRPr lang="zh-CN" altLang="en-US" sz="12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2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免费领取课程</a:t>
            </a:r>
            <a:endParaRPr lang="zh-CN" altLang="en-US" sz="12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9">
        <p14:switch dir="r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386080" y="197716"/>
            <a:ext cx="6813550" cy="536113"/>
          </a:xfrm>
          <a:prstGeom prst="roundRect">
            <a:avLst>
              <a:gd name="adj" fmla="val 23381"/>
            </a:avLst>
          </a:prstGeom>
          <a:noFill/>
        </p:spPr>
        <p:txBody>
          <a:bodyPr wrap="square" anchor="ctr">
            <a:spAutoFit/>
          </a:bodyPr>
          <a:p>
            <a:pPr algn="l"/>
            <a:r>
              <a:rPr lang="zh-CN" altLang="en-US" sz="2400">
                <a:solidFill>
                  <a:srgbClr val="00B0F0"/>
                </a:solidFill>
                <a:latin typeface="思源黑体 CN Medium" panose="020B0600000000000000" charset="-122"/>
                <a:ea typeface="思源黑体 CN Medium" panose="020B0600000000000000" charset="-122"/>
                <a:sym typeface="+mn-ea"/>
              </a:rPr>
              <a:t>企业内推资源</a:t>
            </a:r>
            <a:endParaRPr lang="zh-CN" altLang="en-US" sz="240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Medium" panose="020B0600000000000000" charset="-122"/>
              <a:ea typeface="思源黑体 CN Medium" panose="020B0600000000000000" charset="-122"/>
              <a:cs typeface="Segoe UI" panose="020B0502040204020203" pitchFamily="34" charset="0"/>
              <a:sym typeface="+mn-ea"/>
            </a:endParaRPr>
          </a:p>
        </p:txBody>
      </p:sp>
      <p:pic>
        <p:nvPicPr>
          <p:cNvPr id="25" name="图片 24" descr="D:\关注领取福利.jpg关注领取福利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0713085" y="5084445"/>
            <a:ext cx="930275" cy="930275"/>
          </a:xfrm>
          <a:prstGeom prst="roundRect">
            <a:avLst/>
          </a:prstGeom>
        </p:spPr>
      </p:pic>
      <p:sp>
        <p:nvSpPr>
          <p:cNvPr id="27" name="文本框 26"/>
          <p:cNvSpPr txBox="1"/>
          <p:nvPr/>
        </p:nvSpPr>
        <p:spPr>
          <a:xfrm>
            <a:off x="10197783" y="6014720"/>
            <a:ext cx="1960880" cy="570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30000"/>
              </a:lnSpc>
            </a:pPr>
            <a:r>
              <a:rPr lang="zh-CN" altLang="en-US" sz="12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关注享学课堂</a:t>
            </a:r>
            <a:endParaRPr lang="zh-CN" altLang="en-US" sz="12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2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免费领取课程</a:t>
            </a:r>
            <a:endParaRPr lang="zh-CN" altLang="en-US" sz="12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2631440" y="2022475"/>
            <a:ext cx="1475740" cy="632460"/>
            <a:chOff x="12733" y="2440"/>
            <a:chExt cx="2324" cy="996"/>
          </a:xfrm>
        </p:grpSpPr>
        <p:sp>
          <p:nvSpPr>
            <p:cNvPr id="28" name="圆角矩形 27"/>
            <p:cNvSpPr/>
            <p:nvPr/>
          </p:nvSpPr>
          <p:spPr>
            <a:xfrm>
              <a:off x="12733" y="2440"/>
              <a:ext cx="2325" cy="997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15" name="Picture 52" descr="https://timgsa.baidu.com/timg?image&amp;quality=80&amp;size=b9999_10000&amp;sec=1503902878735&amp;di=4512e257d0b04d39dd211e07e3bc8b85&amp;imgtype=0&amp;src=http%3A%2F%2Fpic1.nipic.com%2F2008-10-13%2F200810138585695_2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804" y="2799"/>
              <a:ext cx="2183" cy="2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</p:pic>
      </p:grpSp>
      <p:grpSp>
        <p:nvGrpSpPr>
          <p:cNvPr id="34" name="组合 33"/>
          <p:cNvGrpSpPr/>
          <p:nvPr/>
        </p:nvGrpSpPr>
        <p:grpSpPr>
          <a:xfrm>
            <a:off x="2616200" y="2961640"/>
            <a:ext cx="1475740" cy="632460"/>
            <a:chOff x="7108" y="3937"/>
            <a:chExt cx="2324" cy="996"/>
          </a:xfrm>
        </p:grpSpPr>
        <p:sp>
          <p:nvSpPr>
            <p:cNvPr id="23" name="圆角矩形 22"/>
            <p:cNvSpPr/>
            <p:nvPr/>
          </p:nvSpPr>
          <p:spPr>
            <a:xfrm>
              <a:off x="7108" y="3937"/>
              <a:ext cx="2325" cy="997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9" name="圆角矩形 18"/>
            <p:cNvSpPr/>
            <p:nvPr/>
          </p:nvSpPr>
          <p:spPr>
            <a:xfrm>
              <a:off x="7108" y="4012"/>
              <a:ext cx="2325" cy="848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99" name="图片 98" descr="57cd199bc48f761a302a936e3554c1f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03" y="3941"/>
              <a:ext cx="2134" cy="989"/>
            </a:xfrm>
            <a:prstGeom prst="rect">
              <a:avLst/>
            </a:prstGeom>
          </p:spPr>
        </p:pic>
      </p:grpSp>
      <p:grpSp>
        <p:nvGrpSpPr>
          <p:cNvPr id="30" name="组合 29"/>
          <p:cNvGrpSpPr/>
          <p:nvPr/>
        </p:nvGrpSpPr>
        <p:grpSpPr>
          <a:xfrm>
            <a:off x="4445635" y="2024380"/>
            <a:ext cx="1475740" cy="632460"/>
            <a:chOff x="9934" y="2440"/>
            <a:chExt cx="2324" cy="996"/>
          </a:xfrm>
        </p:grpSpPr>
        <p:sp>
          <p:nvSpPr>
            <p:cNvPr id="24" name="圆角矩形 23"/>
            <p:cNvSpPr/>
            <p:nvPr/>
          </p:nvSpPr>
          <p:spPr>
            <a:xfrm>
              <a:off x="9934" y="2440"/>
              <a:ext cx="2325" cy="997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26" name="图片 25"/>
            <p:cNvPicPr>
              <a:picLocks noChangeAspect="1"/>
            </p:cNvPicPr>
            <p:nvPr/>
          </p:nvPicPr>
          <p:blipFill>
            <a:blip r:embed="rId4"/>
            <a:srcRect l="5083" r="3845"/>
            <a:stretch>
              <a:fillRect/>
            </a:stretch>
          </p:blipFill>
          <p:spPr>
            <a:xfrm>
              <a:off x="10030" y="2514"/>
              <a:ext cx="2132" cy="849"/>
            </a:xfrm>
            <a:prstGeom prst="roundRect">
              <a:avLst/>
            </a:prstGeom>
          </p:spPr>
        </p:pic>
      </p:grpSp>
      <p:sp>
        <p:nvSpPr>
          <p:cNvPr id="36" name="圆角矩形 35"/>
          <p:cNvSpPr/>
          <p:nvPr/>
        </p:nvSpPr>
        <p:spPr>
          <a:xfrm>
            <a:off x="4444366" y="2977833"/>
            <a:ext cx="1476375" cy="633095"/>
          </a:xfrm>
          <a:prstGeom prst="round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38" name="图片 37" descr="京东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62158" y="3043555"/>
            <a:ext cx="1240790" cy="501650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sp>
        <p:nvSpPr>
          <p:cNvPr id="39" name="圆角矩形 38"/>
          <p:cNvSpPr/>
          <p:nvPr/>
        </p:nvSpPr>
        <p:spPr>
          <a:xfrm>
            <a:off x="6264911" y="2963863"/>
            <a:ext cx="1476375" cy="633095"/>
          </a:xfrm>
          <a:prstGeom prst="round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1" name="圆角矩形 40"/>
          <p:cNvSpPr/>
          <p:nvPr/>
        </p:nvSpPr>
        <p:spPr>
          <a:xfrm>
            <a:off x="2612391" y="3901758"/>
            <a:ext cx="1476375" cy="633095"/>
          </a:xfrm>
          <a:prstGeom prst="round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2" name="圆角矩形 41"/>
          <p:cNvSpPr/>
          <p:nvPr/>
        </p:nvSpPr>
        <p:spPr>
          <a:xfrm>
            <a:off x="4424046" y="3902393"/>
            <a:ext cx="1476375" cy="633095"/>
          </a:xfrm>
          <a:prstGeom prst="round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3" name="圆角矩形 42"/>
          <p:cNvSpPr/>
          <p:nvPr/>
        </p:nvSpPr>
        <p:spPr>
          <a:xfrm>
            <a:off x="6276976" y="3904298"/>
            <a:ext cx="1476375" cy="633095"/>
          </a:xfrm>
          <a:prstGeom prst="round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4" name="圆角矩形 43"/>
          <p:cNvSpPr/>
          <p:nvPr/>
        </p:nvSpPr>
        <p:spPr>
          <a:xfrm>
            <a:off x="6278881" y="2025968"/>
            <a:ext cx="1476375" cy="633095"/>
          </a:xfrm>
          <a:prstGeom prst="round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5" name="圆角矩形 44"/>
          <p:cNvSpPr/>
          <p:nvPr/>
        </p:nvSpPr>
        <p:spPr>
          <a:xfrm>
            <a:off x="8102601" y="2022158"/>
            <a:ext cx="1476375" cy="633095"/>
          </a:xfrm>
          <a:prstGeom prst="round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6" name="圆角矩形 45"/>
          <p:cNvSpPr/>
          <p:nvPr/>
        </p:nvSpPr>
        <p:spPr>
          <a:xfrm>
            <a:off x="8114031" y="2958783"/>
            <a:ext cx="1476375" cy="633095"/>
          </a:xfrm>
          <a:prstGeom prst="round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7" name="圆角矩形 46"/>
          <p:cNvSpPr/>
          <p:nvPr/>
        </p:nvSpPr>
        <p:spPr>
          <a:xfrm>
            <a:off x="8114031" y="3902393"/>
            <a:ext cx="1476375" cy="633095"/>
          </a:xfrm>
          <a:prstGeom prst="round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48" name="图片 47"/>
          <p:cNvPicPr>
            <a:picLocks noChangeAspect="1"/>
          </p:cNvPicPr>
          <p:nvPr/>
        </p:nvPicPr>
        <p:blipFill>
          <a:blip r:embed="rId6"/>
          <a:srcRect l="6667" r="12073" b="15668"/>
          <a:stretch>
            <a:fillRect/>
          </a:stretch>
        </p:blipFill>
        <p:spPr>
          <a:xfrm>
            <a:off x="6333490" y="3009265"/>
            <a:ext cx="1362710" cy="535940"/>
          </a:xfrm>
          <a:prstGeom prst="rect">
            <a:avLst/>
          </a:prstGeom>
        </p:spPr>
      </p:pic>
      <p:pic>
        <p:nvPicPr>
          <p:cNvPr id="50" name="图片 4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59710" y="3968115"/>
            <a:ext cx="1188720" cy="484505"/>
          </a:xfrm>
          <a:prstGeom prst="rect">
            <a:avLst/>
          </a:prstGeom>
        </p:spPr>
      </p:pic>
      <p:pic>
        <p:nvPicPr>
          <p:cNvPr id="51" name="图片 5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26940" y="3968115"/>
            <a:ext cx="912495" cy="478790"/>
          </a:xfrm>
          <a:prstGeom prst="rect">
            <a:avLst/>
          </a:prstGeom>
        </p:spPr>
      </p:pic>
      <p:pic>
        <p:nvPicPr>
          <p:cNvPr id="52" name="图片 5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06845" y="3935730"/>
            <a:ext cx="1040130" cy="548640"/>
          </a:xfrm>
          <a:prstGeom prst="rect">
            <a:avLst/>
          </a:prstGeom>
        </p:spPr>
      </p:pic>
      <p:pic>
        <p:nvPicPr>
          <p:cNvPr id="53" name="图片 5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32220" y="2071370"/>
            <a:ext cx="1341120" cy="543560"/>
          </a:xfrm>
          <a:prstGeom prst="rect">
            <a:avLst/>
          </a:prstGeom>
        </p:spPr>
      </p:pic>
      <p:pic>
        <p:nvPicPr>
          <p:cNvPr id="54" name="图片 5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169275" y="2124710"/>
            <a:ext cx="1343025" cy="428625"/>
          </a:xfrm>
          <a:prstGeom prst="rect">
            <a:avLst/>
          </a:prstGeom>
        </p:spPr>
      </p:pic>
      <p:pic>
        <p:nvPicPr>
          <p:cNvPr id="55" name="图片 5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429626" y="2979421"/>
            <a:ext cx="845185" cy="591820"/>
          </a:xfrm>
          <a:prstGeom prst="rect">
            <a:avLst/>
          </a:prstGeom>
        </p:spPr>
      </p:pic>
      <p:pic>
        <p:nvPicPr>
          <p:cNvPr id="56" name="图片 5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342630" y="3968115"/>
            <a:ext cx="1019175" cy="5238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9">
        <p14:switch dir="r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52425" y="5474335"/>
            <a:ext cx="3827780" cy="1181735"/>
          </a:xfrm>
          <a:prstGeom prst="rect">
            <a:avLst/>
          </a:prstGeom>
          <a:solidFill>
            <a:srgbClr val="060F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82" name="组合 81"/>
          <p:cNvGrpSpPr/>
          <p:nvPr/>
        </p:nvGrpSpPr>
        <p:grpSpPr>
          <a:xfrm>
            <a:off x="4539615" y="1511935"/>
            <a:ext cx="869950" cy="1018540"/>
            <a:chOff x="2511" y="3592"/>
            <a:chExt cx="1370" cy="1604"/>
          </a:xfrm>
          <a:gradFill>
            <a:gsLst>
              <a:gs pos="0">
                <a:srgbClr val="79C5D9"/>
              </a:gs>
              <a:gs pos="39000">
                <a:srgbClr val="79C5D9"/>
              </a:gs>
              <a:gs pos="100000">
                <a:srgbClr val="00D7FE"/>
              </a:gs>
            </a:gsLst>
            <a:lin ang="13500000" scaled="0"/>
          </a:gradFill>
        </p:grpSpPr>
        <p:sp>
          <p:nvSpPr>
            <p:cNvPr id="83" name="椭圆 82"/>
            <p:cNvSpPr/>
            <p:nvPr/>
          </p:nvSpPr>
          <p:spPr>
            <a:xfrm>
              <a:off x="2511" y="3592"/>
              <a:ext cx="1370" cy="137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4" name="等腰三角形 83"/>
            <p:cNvSpPr/>
            <p:nvPr/>
          </p:nvSpPr>
          <p:spPr>
            <a:xfrm rot="10800000">
              <a:off x="3040" y="4864"/>
              <a:ext cx="324" cy="33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85" name="组合 84"/>
          <p:cNvGrpSpPr/>
          <p:nvPr/>
        </p:nvGrpSpPr>
        <p:grpSpPr>
          <a:xfrm>
            <a:off x="7709535" y="1511935"/>
            <a:ext cx="869950" cy="1018540"/>
            <a:chOff x="2511" y="3592"/>
            <a:chExt cx="1370" cy="1604"/>
          </a:xfrm>
          <a:gradFill>
            <a:gsLst>
              <a:gs pos="0">
                <a:srgbClr val="79C5D9"/>
              </a:gs>
              <a:gs pos="39000">
                <a:srgbClr val="79C5D9"/>
              </a:gs>
              <a:gs pos="100000">
                <a:srgbClr val="00D7FE"/>
              </a:gs>
            </a:gsLst>
            <a:lin ang="13500000" scaled="0"/>
          </a:gradFill>
        </p:grpSpPr>
        <p:sp>
          <p:nvSpPr>
            <p:cNvPr id="86" name="椭圆 85"/>
            <p:cNvSpPr/>
            <p:nvPr/>
          </p:nvSpPr>
          <p:spPr>
            <a:xfrm>
              <a:off x="2511" y="3592"/>
              <a:ext cx="1370" cy="137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7" name="等腰三角形 86"/>
            <p:cNvSpPr/>
            <p:nvPr/>
          </p:nvSpPr>
          <p:spPr>
            <a:xfrm rot="10800000">
              <a:off x="3040" y="4864"/>
              <a:ext cx="324" cy="33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88" name="组合 87"/>
          <p:cNvGrpSpPr/>
          <p:nvPr/>
        </p:nvGrpSpPr>
        <p:grpSpPr>
          <a:xfrm flipV="1">
            <a:off x="2951480" y="3022600"/>
            <a:ext cx="869950" cy="1018540"/>
            <a:chOff x="2511" y="3592"/>
            <a:chExt cx="1370" cy="1604"/>
          </a:xfrm>
          <a:gradFill>
            <a:gsLst>
              <a:gs pos="0">
                <a:srgbClr val="79C5D9"/>
              </a:gs>
              <a:gs pos="39000">
                <a:srgbClr val="79C5D9"/>
              </a:gs>
              <a:gs pos="100000">
                <a:srgbClr val="00D7FE"/>
              </a:gs>
            </a:gsLst>
            <a:lin ang="13500000" scaled="0"/>
          </a:gradFill>
        </p:grpSpPr>
        <p:sp>
          <p:nvSpPr>
            <p:cNvPr id="89" name="椭圆 88"/>
            <p:cNvSpPr/>
            <p:nvPr/>
          </p:nvSpPr>
          <p:spPr>
            <a:xfrm>
              <a:off x="2511" y="3592"/>
              <a:ext cx="1370" cy="137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90" name="等腰三角形 89"/>
            <p:cNvSpPr/>
            <p:nvPr/>
          </p:nvSpPr>
          <p:spPr>
            <a:xfrm rot="10800000">
              <a:off x="3040" y="4864"/>
              <a:ext cx="324" cy="33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91" name="组合 90"/>
          <p:cNvGrpSpPr/>
          <p:nvPr/>
        </p:nvGrpSpPr>
        <p:grpSpPr>
          <a:xfrm flipV="1">
            <a:off x="6113780" y="3022600"/>
            <a:ext cx="869950" cy="1018540"/>
            <a:chOff x="2511" y="3592"/>
            <a:chExt cx="1370" cy="1604"/>
          </a:xfrm>
          <a:gradFill>
            <a:gsLst>
              <a:gs pos="0">
                <a:srgbClr val="79C5D9"/>
              </a:gs>
              <a:gs pos="39000">
                <a:srgbClr val="79C5D9"/>
              </a:gs>
              <a:gs pos="100000">
                <a:srgbClr val="00D7FE"/>
              </a:gs>
            </a:gsLst>
            <a:lin ang="13500000" scaled="0"/>
          </a:gradFill>
        </p:grpSpPr>
        <p:sp>
          <p:nvSpPr>
            <p:cNvPr id="92" name="椭圆 91"/>
            <p:cNvSpPr/>
            <p:nvPr/>
          </p:nvSpPr>
          <p:spPr>
            <a:xfrm>
              <a:off x="2511" y="3592"/>
              <a:ext cx="1370" cy="137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93" name="等腰三角形 92"/>
            <p:cNvSpPr/>
            <p:nvPr/>
          </p:nvSpPr>
          <p:spPr>
            <a:xfrm rot="10800000">
              <a:off x="3040" y="4864"/>
              <a:ext cx="324" cy="33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94" name="组合 93"/>
          <p:cNvGrpSpPr/>
          <p:nvPr/>
        </p:nvGrpSpPr>
        <p:grpSpPr>
          <a:xfrm flipV="1">
            <a:off x="9286240" y="3022600"/>
            <a:ext cx="869950" cy="1018540"/>
            <a:chOff x="2511" y="3592"/>
            <a:chExt cx="1370" cy="1604"/>
          </a:xfrm>
          <a:gradFill>
            <a:gsLst>
              <a:gs pos="0">
                <a:srgbClr val="79C5D9"/>
              </a:gs>
              <a:gs pos="39000">
                <a:srgbClr val="79C5D9"/>
              </a:gs>
              <a:gs pos="100000">
                <a:srgbClr val="00D7FE"/>
              </a:gs>
            </a:gsLst>
            <a:lin ang="13500000" scaled="0"/>
          </a:gradFill>
        </p:grpSpPr>
        <p:sp>
          <p:nvSpPr>
            <p:cNvPr id="95" name="椭圆 94"/>
            <p:cNvSpPr/>
            <p:nvPr/>
          </p:nvSpPr>
          <p:spPr>
            <a:xfrm>
              <a:off x="2511" y="3592"/>
              <a:ext cx="1370" cy="137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98" name="等腰三角形 97"/>
            <p:cNvSpPr/>
            <p:nvPr/>
          </p:nvSpPr>
          <p:spPr>
            <a:xfrm rot="10800000">
              <a:off x="3040" y="4864"/>
              <a:ext cx="324" cy="33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81" name="组合 80"/>
          <p:cNvGrpSpPr/>
          <p:nvPr/>
        </p:nvGrpSpPr>
        <p:grpSpPr>
          <a:xfrm>
            <a:off x="1377315" y="1511935"/>
            <a:ext cx="869950" cy="1018540"/>
            <a:chOff x="2511" y="3592"/>
            <a:chExt cx="1370" cy="1604"/>
          </a:xfrm>
          <a:gradFill>
            <a:gsLst>
              <a:gs pos="0">
                <a:srgbClr val="79C5D9"/>
              </a:gs>
              <a:gs pos="39000">
                <a:srgbClr val="79C5D9"/>
              </a:gs>
              <a:gs pos="100000">
                <a:srgbClr val="00D7FE"/>
              </a:gs>
            </a:gsLst>
            <a:lin ang="13500000" scaled="0"/>
          </a:gradFill>
        </p:grpSpPr>
        <p:sp>
          <p:nvSpPr>
            <p:cNvPr id="78" name="椭圆 77"/>
            <p:cNvSpPr/>
            <p:nvPr/>
          </p:nvSpPr>
          <p:spPr>
            <a:xfrm>
              <a:off x="2511" y="3592"/>
              <a:ext cx="1370" cy="137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9" name="等腰三角形 78"/>
            <p:cNvSpPr/>
            <p:nvPr/>
          </p:nvSpPr>
          <p:spPr>
            <a:xfrm rot="10800000">
              <a:off x="3040" y="4864"/>
              <a:ext cx="324" cy="33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18" name="Freeform 18"/>
          <p:cNvSpPr/>
          <p:nvPr/>
        </p:nvSpPr>
        <p:spPr bwMode="auto">
          <a:xfrm>
            <a:off x="1275715" y="1639570"/>
            <a:ext cx="1073150" cy="575310"/>
          </a:xfrm>
          <a:custGeom>
            <a:avLst/>
            <a:gdLst>
              <a:gd name="T0" fmla="*/ 648 w 648"/>
              <a:gd name="T1" fmla="*/ 174 h 192"/>
              <a:gd name="T2" fmla="*/ 630 w 648"/>
              <a:gd name="T3" fmla="*/ 192 h 192"/>
              <a:gd name="T4" fmla="*/ 18 w 648"/>
              <a:gd name="T5" fmla="*/ 192 h 192"/>
              <a:gd name="T6" fmla="*/ 0 w 648"/>
              <a:gd name="T7" fmla="*/ 174 h 192"/>
              <a:gd name="T8" fmla="*/ 0 w 648"/>
              <a:gd name="T9" fmla="*/ 18 h 192"/>
              <a:gd name="T10" fmla="*/ 18 w 648"/>
              <a:gd name="T11" fmla="*/ 0 h 192"/>
              <a:gd name="T12" fmla="*/ 630 w 648"/>
              <a:gd name="T13" fmla="*/ 0 h 192"/>
              <a:gd name="T14" fmla="*/ 648 w 648"/>
              <a:gd name="T15" fmla="*/ 18 h 192"/>
              <a:gd name="T16" fmla="*/ 648 w 648"/>
              <a:gd name="T17" fmla="*/ 174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48" h="192">
                <a:moveTo>
                  <a:pt x="648" y="174"/>
                </a:moveTo>
                <a:cubicBezTo>
                  <a:pt x="648" y="184"/>
                  <a:pt x="640" y="192"/>
                  <a:pt x="630" y="192"/>
                </a:cubicBezTo>
                <a:cubicBezTo>
                  <a:pt x="18" y="192"/>
                  <a:pt x="18" y="192"/>
                  <a:pt x="18" y="192"/>
                </a:cubicBezTo>
                <a:cubicBezTo>
                  <a:pt x="8" y="192"/>
                  <a:pt x="0" y="184"/>
                  <a:pt x="0" y="174"/>
                </a:cubicBezTo>
                <a:cubicBezTo>
                  <a:pt x="0" y="18"/>
                  <a:pt x="0" y="18"/>
                  <a:pt x="0" y="18"/>
                </a:cubicBezTo>
                <a:cubicBezTo>
                  <a:pt x="0" y="8"/>
                  <a:pt x="8" y="0"/>
                  <a:pt x="18" y="0"/>
                </a:cubicBezTo>
                <a:cubicBezTo>
                  <a:pt x="630" y="0"/>
                  <a:pt x="630" y="0"/>
                  <a:pt x="630" y="0"/>
                </a:cubicBezTo>
                <a:cubicBezTo>
                  <a:pt x="640" y="0"/>
                  <a:pt x="648" y="8"/>
                  <a:pt x="648" y="18"/>
                </a:cubicBezTo>
                <a:lnTo>
                  <a:pt x="648" y="174"/>
                </a:lnTo>
                <a:close/>
              </a:path>
            </a:pathLst>
          </a:cu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sz="16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2018</a:t>
            </a:r>
            <a:endParaRPr lang="en-US" sz="2000" kern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  <a:sym typeface="+mn-ea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20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3</a:t>
            </a:r>
            <a:r>
              <a:rPr lang="zh-CN" sz="20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月</a:t>
            </a:r>
            <a:endParaRPr kumimoji="0" lang="zh-CN" sz="20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  <a:sym typeface="+mn-ea"/>
            </a:endParaRPr>
          </a:p>
        </p:txBody>
      </p:sp>
      <p:sp>
        <p:nvSpPr>
          <p:cNvPr id="19" name="Freeform 18"/>
          <p:cNvSpPr/>
          <p:nvPr/>
        </p:nvSpPr>
        <p:spPr bwMode="auto">
          <a:xfrm>
            <a:off x="2858135" y="3282315"/>
            <a:ext cx="1073150" cy="320675"/>
          </a:xfrm>
          <a:custGeom>
            <a:avLst/>
            <a:gdLst>
              <a:gd name="T0" fmla="*/ 648 w 648"/>
              <a:gd name="T1" fmla="*/ 174 h 192"/>
              <a:gd name="T2" fmla="*/ 630 w 648"/>
              <a:gd name="T3" fmla="*/ 192 h 192"/>
              <a:gd name="T4" fmla="*/ 18 w 648"/>
              <a:gd name="T5" fmla="*/ 192 h 192"/>
              <a:gd name="T6" fmla="*/ 0 w 648"/>
              <a:gd name="T7" fmla="*/ 174 h 192"/>
              <a:gd name="T8" fmla="*/ 0 w 648"/>
              <a:gd name="T9" fmla="*/ 18 h 192"/>
              <a:gd name="T10" fmla="*/ 18 w 648"/>
              <a:gd name="T11" fmla="*/ 0 h 192"/>
              <a:gd name="T12" fmla="*/ 630 w 648"/>
              <a:gd name="T13" fmla="*/ 0 h 192"/>
              <a:gd name="T14" fmla="*/ 648 w 648"/>
              <a:gd name="T15" fmla="*/ 18 h 192"/>
              <a:gd name="T16" fmla="*/ 648 w 648"/>
              <a:gd name="T17" fmla="*/ 174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48" h="192">
                <a:moveTo>
                  <a:pt x="648" y="174"/>
                </a:moveTo>
                <a:cubicBezTo>
                  <a:pt x="648" y="184"/>
                  <a:pt x="640" y="192"/>
                  <a:pt x="630" y="192"/>
                </a:cubicBezTo>
                <a:cubicBezTo>
                  <a:pt x="18" y="192"/>
                  <a:pt x="18" y="192"/>
                  <a:pt x="18" y="192"/>
                </a:cubicBezTo>
                <a:cubicBezTo>
                  <a:pt x="8" y="192"/>
                  <a:pt x="0" y="184"/>
                  <a:pt x="0" y="174"/>
                </a:cubicBezTo>
                <a:cubicBezTo>
                  <a:pt x="0" y="18"/>
                  <a:pt x="0" y="18"/>
                  <a:pt x="0" y="18"/>
                </a:cubicBezTo>
                <a:cubicBezTo>
                  <a:pt x="0" y="8"/>
                  <a:pt x="8" y="0"/>
                  <a:pt x="18" y="0"/>
                </a:cubicBezTo>
                <a:cubicBezTo>
                  <a:pt x="630" y="0"/>
                  <a:pt x="630" y="0"/>
                  <a:pt x="630" y="0"/>
                </a:cubicBezTo>
                <a:cubicBezTo>
                  <a:pt x="640" y="0"/>
                  <a:pt x="648" y="8"/>
                  <a:pt x="648" y="18"/>
                </a:cubicBezTo>
                <a:lnTo>
                  <a:pt x="648" y="174"/>
                </a:lnTo>
                <a:close/>
              </a:path>
            </a:pathLst>
          </a:cu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sz="16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2018</a:t>
            </a:r>
            <a:endParaRPr lang="en-US" sz="2000" kern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  <a:sym typeface="+mn-ea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20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5</a:t>
            </a:r>
            <a:r>
              <a:rPr lang="zh-CN" sz="20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月</a:t>
            </a:r>
            <a:endParaRPr kumimoji="0" lang="zh-CN" sz="20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  <a:sym typeface="+mn-ea"/>
            </a:endParaRPr>
          </a:p>
        </p:txBody>
      </p:sp>
      <p:sp>
        <p:nvSpPr>
          <p:cNvPr id="56" name="Freeform 18"/>
          <p:cNvSpPr/>
          <p:nvPr/>
        </p:nvSpPr>
        <p:spPr bwMode="auto">
          <a:xfrm>
            <a:off x="4443730" y="1617345"/>
            <a:ext cx="1073150" cy="320675"/>
          </a:xfrm>
          <a:custGeom>
            <a:avLst/>
            <a:gdLst>
              <a:gd name="T0" fmla="*/ 648 w 648"/>
              <a:gd name="T1" fmla="*/ 174 h 192"/>
              <a:gd name="T2" fmla="*/ 630 w 648"/>
              <a:gd name="T3" fmla="*/ 192 h 192"/>
              <a:gd name="T4" fmla="*/ 18 w 648"/>
              <a:gd name="T5" fmla="*/ 192 h 192"/>
              <a:gd name="T6" fmla="*/ 0 w 648"/>
              <a:gd name="T7" fmla="*/ 174 h 192"/>
              <a:gd name="T8" fmla="*/ 0 w 648"/>
              <a:gd name="T9" fmla="*/ 18 h 192"/>
              <a:gd name="T10" fmla="*/ 18 w 648"/>
              <a:gd name="T11" fmla="*/ 0 h 192"/>
              <a:gd name="T12" fmla="*/ 630 w 648"/>
              <a:gd name="T13" fmla="*/ 0 h 192"/>
              <a:gd name="T14" fmla="*/ 648 w 648"/>
              <a:gd name="T15" fmla="*/ 18 h 192"/>
              <a:gd name="T16" fmla="*/ 648 w 648"/>
              <a:gd name="T17" fmla="*/ 174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48" h="192">
                <a:moveTo>
                  <a:pt x="648" y="174"/>
                </a:moveTo>
                <a:cubicBezTo>
                  <a:pt x="648" y="184"/>
                  <a:pt x="640" y="192"/>
                  <a:pt x="630" y="192"/>
                </a:cubicBezTo>
                <a:cubicBezTo>
                  <a:pt x="18" y="192"/>
                  <a:pt x="18" y="192"/>
                  <a:pt x="18" y="192"/>
                </a:cubicBezTo>
                <a:cubicBezTo>
                  <a:pt x="8" y="192"/>
                  <a:pt x="0" y="184"/>
                  <a:pt x="0" y="174"/>
                </a:cubicBezTo>
                <a:cubicBezTo>
                  <a:pt x="0" y="18"/>
                  <a:pt x="0" y="18"/>
                  <a:pt x="0" y="18"/>
                </a:cubicBezTo>
                <a:cubicBezTo>
                  <a:pt x="0" y="8"/>
                  <a:pt x="8" y="0"/>
                  <a:pt x="18" y="0"/>
                </a:cubicBezTo>
                <a:cubicBezTo>
                  <a:pt x="630" y="0"/>
                  <a:pt x="630" y="0"/>
                  <a:pt x="630" y="0"/>
                </a:cubicBezTo>
                <a:cubicBezTo>
                  <a:pt x="640" y="0"/>
                  <a:pt x="648" y="8"/>
                  <a:pt x="648" y="18"/>
                </a:cubicBezTo>
                <a:lnTo>
                  <a:pt x="648" y="174"/>
                </a:lnTo>
                <a:close/>
              </a:path>
            </a:pathLst>
          </a:cu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sz="16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2018</a:t>
            </a:r>
            <a:endParaRPr lang="en-US" sz="2000" kern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  <a:sym typeface="+mn-ea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20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9</a:t>
            </a:r>
            <a:r>
              <a:rPr lang="zh-CN" sz="20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月</a:t>
            </a:r>
            <a:endParaRPr kumimoji="0" lang="zh-CN" sz="20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  <a:sym typeface="+mn-ea"/>
            </a:endParaRPr>
          </a:p>
        </p:txBody>
      </p:sp>
      <p:sp>
        <p:nvSpPr>
          <p:cNvPr id="35" name="TextBox 70"/>
          <p:cNvSpPr txBox="1"/>
          <p:nvPr/>
        </p:nvSpPr>
        <p:spPr>
          <a:xfrm>
            <a:off x="4228148" y="3371215"/>
            <a:ext cx="1486535" cy="699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ct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GB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因课程口碑荣获腾讯课堂官方颁发“创造101火箭机构奖”</a:t>
            </a:r>
            <a:endParaRPr kumimoji="0" lang="en-GB" sz="11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</p:txBody>
      </p:sp>
      <p:sp>
        <p:nvSpPr>
          <p:cNvPr id="106" name="TextBox 82"/>
          <p:cNvSpPr txBox="1"/>
          <p:nvPr/>
        </p:nvSpPr>
        <p:spPr>
          <a:xfrm>
            <a:off x="1270953" y="3371215"/>
            <a:ext cx="1043305" cy="4965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ct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GB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Normal" panose="020B0400000000000000" charset="-122"/>
                <a:ea typeface="思源黑体 CN Normal" panose="020B0400000000000000" charset="-122"/>
              </a:rPr>
              <a:t>成立享学课堂入驻腾讯课堂</a:t>
            </a:r>
            <a:endParaRPr kumimoji="0" lang="en-GB" sz="11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Normal" panose="020B0400000000000000" charset="-122"/>
              <a:ea typeface="思源黑体 CN Normal" panose="020B0400000000000000" charset="-122"/>
            </a:endParaRPr>
          </a:p>
        </p:txBody>
      </p:sp>
      <p:sp>
        <p:nvSpPr>
          <p:cNvPr id="123" name="TextBox 89"/>
          <p:cNvSpPr txBox="1"/>
          <p:nvPr/>
        </p:nvSpPr>
        <p:spPr>
          <a:xfrm>
            <a:off x="2589848" y="1830070"/>
            <a:ext cx="1753235" cy="699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ct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GB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Java</a:t>
            </a:r>
            <a:r>
              <a:rPr kumimoji="0" lang="en-US" altLang="en-GB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VIP</a:t>
            </a:r>
            <a:r>
              <a:rPr kumimoji="0" lang="en-GB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架构班开班及获得湘潭市政府颁发“中国创翼”二等奖荣誉证书</a:t>
            </a:r>
            <a:endParaRPr kumimoji="0" lang="en-GB" sz="11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</p:txBody>
      </p:sp>
      <p:sp>
        <p:nvSpPr>
          <p:cNvPr id="500" name="圆角矩形 499"/>
          <p:cNvSpPr/>
          <p:nvPr/>
        </p:nvSpPr>
        <p:spPr>
          <a:xfrm>
            <a:off x="356870" y="195466"/>
            <a:ext cx="3896995" cy="533627"/>
          </a:xfrm>
          <a:prstGeom prst="roundRect">
            <a:avLst>
              <a:gd name="adj" fmla="val 23381"/>
            </a:avLst>
          </a:prstGeom>
          <a:noFill/>
        </p:spPr>
        <p:txBody>
          <a:bodyPr wrap="square" anchor="ctr">
            <a:spAutoFit/>
          </a:bodyPr>
          <a:p>
            <a:pPr algn="l"/>
            <a:r>
              <a:rPr lang="zh-CN" altLang="en-US" sz="240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Medium" panose="020B0600000000000000" charset="-122"/>
                <a:ea typeface="思源黑体 CN Medium" panose="020B0600000000000000" charset="-122"/>
                <a:cs typeface="Segoe UI" panose="020B0502040204020203" pitchFamily="34" charset="0"/>
              </a:rPr>
              <a:t>发展历程</a:t>
            </a:r>
            <a:endParaRPr lang="zh-CN" altLang="en-US" sz="240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 CN Medium" panose="020B0600000000000000" charset="-122"/>
              <a:ea typeface="思源黑体 CN Medium" panose="020B0600000000000000" charset="-122"/>
              <a:cs typeface="Segoe UI" panose="020B0502040204020203" pitchFamily="34" charset="0"/>
            </a:endParaRPr>
          </a:p>
        </p:txBody>
      </p:sp>
      <p:sp>
        <p:nvSpPr>
          <p:cNvPr id="22" name="Freeform 18"/>
          <p:cNvSpPr/>
          <p:nvPr/>
        </p:nvSpPr>
        <p:spPr bwMode="auto">
          <a:xfrm>
            <a:off x="6029325" y="3282315"/>
            <a:ext cx="1073150" cy="320675"/>
          </a:xfrm>
          <a:custGeom>
            <a:avLst/>
            <a:gdLst>
              <a:gd name="T0" fmla="*/ 648 w 648"/>
              <a:gd name="T1" fmla="*/ 174 h 192"/>
              <a:gd name="T2" fmla="*/ 630 w 648"/>
              <a:gd name="T3" fmla="*/ 192 h 192"/>
              <a:gd name="T4" fmla="*/ 18 w 648"/>
              <a:gd name="T5" fmla="*/ 192 h 192"/>
              <a:gd name="T6" fmla="*/ 0 w 648"/>
              <a:gd name="T7" fmla="*/ 174 h 192"/>
              <a:gd name="T8" fmla="*/ 0 w 648"/>
              <a:gd name="T9" fmla="*/ 18 h 192"/>
              <a:gd name="T10" fmla="*/ 18 w 648"/>
              <a:gd name="T11" fmla="*/ 0 h 192"/>
              <a:gd name="T12" fmla="*/ 630 w 648"/>
              <a:gd name="T13" fmla="*/ 0 h 192"/>
              <a:gd name="T14" fmla="*/ 648 w 648"/>
              <a:gd name="T15" fmla="*/ 18 h 192"/>
              <a:gd name="T16" fmla="*/ 648 w 648"/>
              <a:gd name="T17" fmla="*/ 174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48" h="192">
                <a:moveTo>
                  <a:pt x="648" y="174"/>
                </a:moveTo>
                <a:cubicBezTo>
                  <a:pt x="648" y="184"/>
                  <a:pt x="640" y="192"/>
                  <a:pt x="630" y="192"/>
                </a:cubicBezTo>
                <a:cubicBezTo>
                  <a:pt x="18" y="192"/>
                  <a:pt x="18" y="192"/>
                  <a:pt x="18" y="192"/>
                </a:cubicBezTo>
                <a:cubicBezTo>
                  <a:pt x="8" y="192"/>
                  <a:pt x="0" y="184"/>
                  <a:pt x="0" y="174"/>
                </a:cubicBezTo>
                <a:cubicBezTo>
                  <a:pt x="0" y="18"/>
                  <a:pt x="0" y="18"/>
                  <a:pt x="0" y="18"/>
                </a:cubicBezTo>
                <a:cubicBezTo>
                  <a:pt x="0" y="8"/>
                  <a:pt x="8" y="0"/>
                  <a:pt x="18" y="0"/>
                </a:cubicBezTo>
                <a:cubicBezTo>
                  <a:pt x="630" y="0"/>
                  <a:pt x="630" y="0"/>
                  <a:pt x="630" y="0"/>
                </a:cubicBezTo>
                <a:cubicBezTo>
                  <a:pt x="640" y="0"/>
                  <a:pt x="648" y="8"/>
                  <a:pt x="648" y="18"/>
                </a:cubicBezTo>
                <a:lnTo>
                  <a:pt x="648" y="174"/>
                </a:lnTo>
                <a:close/>
              </a:path>
            </a:pathLst>
          </a:cu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sz="16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2018</a:t>
            </a:r>
            <a:endParaRPr lang="en-US" sz="2000" kern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  <a:sym typeface="+mn-ea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20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11</a:t>
            </a:r>
            <a:r>
              <a:rPr lang="zh-CN" sz="20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月</a:t>
            </a:r>
            <a:endParaRPr kumimoji="0" lang="zh-CN" sz="20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  <a:sym typeface="+mn-ea"/>
            </a:endParaRPr>
          </a:p>
        </p:txBody>
      </p:sp>
      <p:sp>
        <p:nvSpPr>
          <p:cNvPr id="24" name="TextBox 70"/>
          <p:cNvSpPr txBox="1"/>
          <p:nvPr/>
        </p:nvSpPr>
        <p:spPr>
          <a:xfrm>
            <a:off x="5937885" y="1830070"/>
            <a:ext cx="1275715" cy="4965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ct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GB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享学课堂VIP学员突破1000名学员</a:t>
            </a:r>
            <a:endParaRPr kumimoji="0" lang="en-GB" sz="11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</p:txBody>
      </p:sp>
      <p:sp>
        <p:nvSpPr>
          <p:cNvPr id="29" name="Freeform 18"/>
          <p:cNvSpPr/>
          <p:nvPr/>
        </p:nvSpPr>
        <p:spPr bwMode="auto">
          <a:xfrm>
            <a:off x="7624445" y="1617345"/>
            <a:ext cx="1073150" cy="320675"/>
          </a:xfrm>
          <a:custGeom>
            <a:avLst/>
            <a:gdLst>
              <a:gd name="T0" fmla="*/ 648 w 648"/>
              <a:gd name="T1" fmla="*/ 174 h 192"/>
              <a:gd name="T2" fmla="*/ 630 w 648"/>
              <a:gd name="T3" fmla="*/ 192 h 192"/>
              <a:gd name="T4" fmla="*/ 18 w 648"/>
              <a:gd name="T5" fmla="*/ 192 h 192"/>
              <a:gd name="T6" fmla="*/ 0 w 648"/>
              <a:gd name="T7" fmla="*/ 174 h 192"/>
              <a:gd name="T8" fmla="*/ 0 w 648"/>
              <a:gd name="T9" fmla="*/ 18 h 192"/>
              <a:gd name="T10" fmla="*/ 18 w 648"/>
              <a:gd name="T11" fmla="*/ 0 h 192"/>
              <a:gd name="T12" fmla="*/ 630 w 648"/>
              <a:gd name="T13" fmla="*/ 0 h 192"/>
              <a:gd name="T14" fmla="*/ 648 w 648"/>
              <a:gd name="T15" fmla="*/ 18 h 192"/>
              <a:gd name="T16" fmla="*/ 648 w 648"/>
              <a:gd name="T17" fmla="*/ 174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48" h="192">
                <a:moveTo>
                  <a:pt x="648" y="174"/>
                </a:moveTo>
                <a:cubicBezTo>
                  <a:pt x="648" y="184"/>
                  <a:pt x="640" y="192"/>
                  <a:pt x="630" y="192"/>
                </a:cubicBezTo>
                <a:cubicBezTo>
                  <a:pt x="18" y="192"/>
                  <a:pt x="18" y="192"/>
                  <a:pt x="18" y="192"/>
                </a:cubicBezTo>
                <a:cubicBezTo>
                  <a:pt x="8" y="192"/>
                  <a:pt x="0" y="184"/>
                  <a:pt x="0" y="174"/>
                </a:cubicBezTo>
                <a:cubicBezTo>
                  <a:pt x="0" y="18"/>
                  <a:pt x="0" y="18"/>
                  <a:pt x="0" y="18"/>
                </a:cubicBezTo>
                <a:cubicBezTo>
                  <a:pt x="0" y="8"/>
                  <a:pt x="8" y="0"/>
                  <a:pt x="18" y="0"/>
                </a:cubicBezTo>
                <a:cubicBezTo>
                  <a:pt x="630" y="0"/>
                  <a:pt x="630" y="0"/>
                  <a:pt x="630" y="0"/>
                </a:cubicBezTo>
                <a:cubicBezTo>
                  <a:pt x="640" y="0"/>
                  <a:pt x="648" y="8"/>
                  <a:pt x="648" y="18"/>
                </a:cubicBezTo>
                <a:lnTo>
                  <a:pt x="648" y="174"/>
                </a:lnTo>
                <a:close/>
              </a:path>
            </a:pathLst>
          </a:cu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sz="16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201</a:t>
            </a:r>
            <a:r>
              <a:rPr lang="en-US" sz="16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9</a:t>
            </a:r>
            <a:endParaRPr lang="en-US" sz="2000" kern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  <a:sym typeface="+mn-ea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20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1</a:t>
            </a:r>
            <a:r>
              <a:rPr lang="zh-CN" sz="20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月</a:t>
            </a:r>
            <a:endParaRPr kumimoji="0" lang="zh-CN" sz="20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  <a:sym typeface="+mn-ea"/>
            </a:endParaRPr>
          </a:p>
        </p:txBody>
      </p:sp>
      <p:sp>
        <p:nvSpPr>
          <p:cNvPr id="30" name="TextBox 70"/>
          <p:cNvSpPr txBox="1"/>
          <p:nvPr/>
        </p:nvSpPr>
        <p:spPr>
          <a:xfrm>
            <a:off x="7336155" y="3371215"/>
            <a:ext cx="1795145" cy="699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ct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GB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被腾讯课堂评选为官方“优质认证机构”并获得腾讯课堂“教育突破奖”</a:t>
            </a:r>
            <a:endParaRPr kumimoji="0" lang="en-GB" sz="11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</p:txBody>
      </p:sp>
      <p:sp>
        <p:nvSpPr>
          <p:cNvPr id="41" name="Freeform 18"/>
          <p:cNvSpPr/>
          <p:nvPr/>
        </p:nvSpPr>
        <p:spPr bwMode="auto">
          <a:xfrm>
            <a:off x="9192260" y="3282315"/>
            <a:ext cx="1073150" cy="320675"/>
          </a:xfrm>
          <a:custGeom>
            <a:avLst/>
            <a:gdLst>
              <a:gd name="T0" fmla="*/ 648 w 648"/>
              <a:gd name="T1" fmla="*/ 174 h 192"/>
              <a:gd name="T2" fmla="*/ 630 w 648"/>
              <a:gd name="T3" fmla="*/ 192 h 192"/>
              <a:gd name="T4" fmla="*/ 18 w 648"/>
              <a:gd name="T5" fmla="*/ 192 h 192"/>
              <a:gd name="T6" fmla="*/ 0 w 648"/>
              <a:gd name="T7" fmla="*/ 174 h 192"/>
              <a:gd name="T8" fmla="*/ 0 w 648"/>
              <a:gd name="T9" fmla="*/ 18 h 192"/>
              <a:gd name="T10" fmla="*/ 18 w 648"/>
              <a:gd name="T11" fmla="*/ 0 h 192"/>
              <a:gd name="T12" fmla="*/ 630 w 648"/>
              <a:gd name="T13" fmla="*/ 0 h 192"/>
              <a:gd name="T14" fmla="*/ 648 w 648"/>
              <a:gd name="T15" fmla="*/ 18 h 192"/>
              <a:gd name="T16" fmla="*/ 648 w 648"/>
              <a:gd name="T17" fmla="*/ 174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48" h="192">
                <a:moveTo>
                  <a:pt x="648" y="174"/>
                </a:moveTo>
                <a:cubicBezTo>
                  <a:pt x="648" y="184"/>
                  <a:pt x="640" y="192"/>
                  <a:pt x="630" y="192"/>
                </a:cubicBezTo>
                <a:cubicBezTo>
                  <a:pt x="18" y="192"/>
                  <a:pt x="18" y="192"/>
                  <a:pt x="18" y="192"/>
                </a:cubicBezTo>
                <a:cubicBezTo>
                  <a:pt x="8" y="192"/>
                  <a:pt x="0" y="184"/>
                  <a:pt x="0" y="174"/>
                </a:cubicBezTo>
                <a:cubicBezTo>
                  <a:pt x="0" y="18"/>
                  <a:pt x="0" y="18"/>
                  <a:pt x="0" y="18"/>
                </a:cubicBezTo>
                <a:cubicBezTo>
                  <a:pt x="0" y="8"/>
                  <a:pt x="8" y="0"/>
                  <a:pt x="18" y="0"/>
                </a:cubicBezTo>
                <a:cubicBezTo>
                  <a:pt x="630" y="0"/>
                  <a:pt x="630" y="0"/>
                  <a:pt x="630" y="0"/>
                </a:cubicBezTo>
                <a:cubicBezTo>
                  <a:pt x="640" y="0"/>
                  <a:pt x="648" y="8"/>
                  <a:pt x="648" y="18"/>
                </a:cubicBezTo>
                <a:lnTo>
                  <a:pt x="648" y="174"/>
                </a:lnTo>
                <a:close/>
              </a:path>
            </a:pathLst>
          </a:cu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sz="16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201</a:t>
            </a:r>
            <a:r>
              <a:rPr lang="en-US" sz="16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9</a:t>
            </a:r>
            <a:endParaRPr lang="en-US" sz="2000" kern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  <a:sym typeface="+mn-ea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20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6</a:t>
            </a:r>
            <a:r>
              <a:rPr lang="zh-CN" sz="20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  <a:sym typeface="+mn-ea"/>
              </a:rPr>
              <a:t>月</a:t>
            </a:r>
            <a:endParaRPr kumimoji="0" lang="zh-CN" sz="20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  <a:sym typeface="+mn-ea"/>
            </a:endParaRPr>
          </a:p>
        </p:txBody>
      </p:sp>
      <p:sp>
        <p:nvSpPr>
          <p:cNvPr id="42" name="TextBox 70"/>
          <p:cNvSpPr txBox="1"/>
          <p:nvPr/>
        </p:nvSpPr>
        <p:spPr>
          <a:xfrm>
            <a:off x="9020493" y="1830070"/>
            <a:ext cx="1423035" cy="4965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ct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享学课堂一周年</a:t>
            </a:r>
            <a:r>
              <a:rPr kumimoji="0" lang="zh-CN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，</a:t>
            </a:r>
            <a:r>
              <a:rPr kumimoji="0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VIP学员达到4000+</a:t>
            </a:r>
            <a:endParaRPr kumimoji="0" sz="11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1345565" y="3096260"/>
            <a:ext cx="8940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1400">
                <a:solidFill>
                  <a:srgbClr val="00B0F0"/>
                </a:solidFill>
                <a:latin typeface="思源黑体 CN Medium" panose="020B0600000000000000" charset="-122"/>
                <a:ea typeface="思源黑体 CN Medium" panose="020B0600000000000000" charset="-122"/>
              </a:rPr>
              <a:t>公司成立</a:t>
            </a:r>
            <a:endParaRPr lang="zh-CN" altLang="en-US" sz="1400">
              <a:solidFill>
                <a:srgbClr val="00B0F0"/>
              </a:solidFill>
              <a:latin typeface="思源黑体 CN Medium" panose="020B0600000000000000" charset="-122"/>
              <a:ea typeface="思源黑体 CN Medium" panose="020B0600000000000000" charset="-122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3019425" y="1555115"/>
            <a:ext cx="8940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1400">
                <a:solidFill>
                  <a:srgbClr val="00B0F0"/>
                </a:solidFill>
                <a:latin typeface="思源黑体 CN Medium" panose="020B0600000000000000" charset="-122"/>
                <a:ea typeface="思源黑体 CN Medium" panose="020B0600000000000000" charset="-122"/>
              </a:rPr>
              <a:t>立足行业</a:t>
            </a:r>
            <a:endParaRPr lang="zh-CN" altLang="en-US" sz="1400">
              <a:solidFill>
                <a:srgbClr val="00B0F0"/>
              </a:solidFill>
              <a:latin typeface="思源黑体 CN Medium" panose="020B0600000000000000" charset="-122"/>
              <a:ea typeface="思源黑体 CN Medium" panose="020B0600000000000000" charset="-122"/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4524375" y="3096260"/>
            <a:ext cx="8940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1400">
                <a:solidFill>
                  <a:srgbClr val="00B0F0"/>
                </a:solidFill>
                <a:latin typeface="思源黑体 CN Medium" panose="020B0600000000000000" charset="-122"/>
                <a:ea typeface="思源黑体 CN Medium" panose="020B0600000000000000" charset="-122"/>
              </a:rPr>
              <a:t>教育口碑</a:t>
            </a:r>
            <a:endParaRPr lang="zh-CN" altLang="en-US" sz="1400">
              <a:solidFill>
                <a:srgbClr val="00B0F0"/>
              </a:solidFill>
              <a:latin typeface="思源黑体 CN Medium" panose="020B0600000000000000" charset="-122"/>
              <a:ea typeface="思源黑体 CN Medium" panose="020B0600000000000000" charset="-122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6113780" y="1555115"/>
            <a:ext cx="8940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1400">
                <a:solidFill>
                  <a:srgbClr val="00B0F0"/>
                </a:solidFill>
                <a:latin typeface="思源黑体 CN Medium" panose="020B0600000000000000" charset="-122"/>
                <a:ea typeface="思源黑体 CN Medium" panose="020B0600000000000000" charset="-122"/>
              </a:rPr>
              <a:t>行业领先</a:t>
            </a:r>
            <a:endParaRPr lang="zh-CN" altLang="en-US" sz="1400">
              <a:solidFill>
                <a:srgbClr val="00B0F0"/>
              </a:solidFill>
              <a:latin typeface="思源黑体 CN Medium" panose="020B0600000000000000" charset="-122"/>
              <a:ea typeface="思源黑体 CN Medium" panose="020B0600000000000000" charset="-122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7713345" y="3096260"/>
            <a:ext cx="8940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1400">
                <a:solidFill>
                  <a:srgbClr val="00B0F0"/>
                </a:solidFill>
                <a:latin typeface="思源黑体 CN Medium" panose="020B0600000000000000" charset="-122"/>
                <a:ea typeface="思源黑体 CN Medium" panose="020B0600000000000000" charset="-122"/>
              </a:rPr>
              <a:t>更多突破</a:t>
            </a:r>
            <a:endParaRPr lang="zh-CN" altLang="en-US" sz="1400">
              <a:solidFill>
                <a:srgbClr val="00B0F0"/>
              </a:solidFill>
              <a:latin typeface="思源黑体 CN Medium" panose="020B0600000000000000" charset="-122"/>
              <a:ea typeface="思源黑体 CN Medium" panose="020B0600000000000000" charset="-122"/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9248140" y="1555115"/>
            <a:ext cx="8940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1400">
                <a:solidFill>
                  <a:srgbClr val="00B0F0"/>
                </a:solidFill>
                <a:latin typeface="思源黑体 CN Medium" panose="020B0600000000000000" charset="-122"/>
                <a:ea typeface="思源黑体 CN Medium" panose="020B0600000000000000" charset="-122"/>
              </a:rPr>
              <a:t>全面领航</a:t>
            </a:r>
            <a:endParaRPr lang="zh-CN" altLang="en-US" sz="1400">
              <a:solidFill>
                <a:srgbClr val="00B0F0"/>
              </a:solidFill>
              <a:latin typeface="思源黑体 CN Medium" panose="020B0600000000000000" charset="-122"/>
              <a:ea typeface="思源黑体 CN Medium" panose="020B0600000000000000" charset="-122"/>
            </a:endParaRPr>
          </a:p>
        </p:txBody>
      </p:sp>
      <p:cxnSp>
        <p:nvCxnSpPr>
          <p:cNvPr id="66" name="直接箭头连接符 65"/>
          <p:cNvCxnSpPr/>
          <p:nvPr/>
        </p:nvCxnSpPr>
        <p:spPr>
          <a:xfrm flipV="1">
            <a:off x="752475" y="2765108"/>
            <a:ext cx="10443210" cy="30480"/>
          </a:xfrm>
          <a:prstGeom prst="straightConnector1">
            <a:avLst/>
          </a:prstGeom>
          <a:ln w="31750">
            <a:solidFill>
              <a:srgbClr val="6A727E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椭圆 71"/>
          <p:cNvSpPr/>
          <p:nvPr/>
        </p:nvSpPr>
        <p:spPr>
          <a:xfrm>
            <a:off x="3320733" y="2714625"/>
            <a:ext cx="131445" cy="131445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0" name="椭圆 79"/>
          <p:cNvSpPr/>
          <p:nvPr/>
        </p:nvSpPr>
        <p:spPr>
          <a:xfrm>
            <a:off x="1733550" y="2714625"/>
            <a:ext cx="131445" cy="131445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1" name="椭圆 100"/>
          <p:cNvSpPr/>
          <p:nvPr/>
        </p:nvSpPr>
        <p:spPr>
          <a:xfrm>
            <a:off x="6500178" y="2715260"/>
            <a:ext cx="131445" cy="131445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2" name="椭圆 101"/>
          <p:cNvSpPr/>
          <p:nvPr/>
        </p:nvSpPr>
        <p:spPr>
          <a:xfrm>
            <a:off x="4912995" y="2715260"/>
            <a:ext cx="131445" cy="131445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3" name="椭圆 102"/>
          <p:cNvSpPr/>
          <p:nvPr/>
        </p:nvSpPr>
        <p:spPr>
          <a:xfrm>
            <a:off x="9666288" y="2714625"/>
            <a:ext cx="131445" cy="131445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7" name="椭圆 106"/>
          <p:cNvSpPr/>
          <p:nvPr/>
        </p:nvSpPr>
        <p:spPr>
          <a:xfrm>
            <a:off x="8079105" y="2714625"/>
            <a:ext cx="131445" cy="131445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08" name="图片 107" descr="33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29325" y="4366895"/>
            <a:ext cx="2069465" cy="2244090"/>
          </a:xfrm>
          <a:prstGeom prst="rect">
            <a:avLst/>
          </a:prstGeom>
        </p:spPr>
      </p:pic>
      <p:pic>
        <p:nvPicPr>
          <p:cNvPr id="109" name="图片 108" descr="55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2705" y="4443095"/>
            <a:ext cx="655320" cy="2167890"/>
          </a:xfrm>
          <a:prstGeom prst="rect">
            <a:avLst/>
          </a:prstGeom>
        </p:spPr>
      </p:pic>
      <p:pic>
        <p:nvPicPr>
          <p:cNvPr id="110" name="图片 109" descr="2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0655" y="4366895"/>
            <a:ext cx="1129030" cy="2205990"/>
          </a:xfrm>
          <a:prstGeom prst="rect">
            <a:avLst/>
          </a:prstGeom>
        </p:spPr>
      </p:pic>
      <p:pic>
        <p:nvPicPr>
          <p:cNvPr id="111" name="图片 110" descr="44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8820" y="4366895"/>
            <a:ext cx="1007745" cy="2244090"/>
          </a:xfrm>
          <a:prstGeom prst="rect">
            <a:avLst/>
          </a:prstGeom>
        </p:spPr>
      </p:pic>
      <p:pic>
        <p:nvPicPr>
          <p:cNvPr id="2" name="图片 1" descr="D:\关注领取福利.jpg关注领取福利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0713085" y="5084445"/>
            <a:ext cx="930275" cy="930275"/>
          </a:xfrm>
          <a:prstGeom prst="round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197783" y="6014720"/>
            <a:ext cx="1960880" cy="570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30000"/>
              </a:lnSpc>
            </a:pPr>
            <a:r>
              <a:rPr lang="zh-CN" altLang="en-US" sz="12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关注享学课堂</a:t>
            </a:r>
            <a:endParaRPr lang="zh-CN" altLang="en-US" sz="12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2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免费领取课程</a:t>
            </a:r>
            <a:endParaRPr lang="zh-CN" altLang="en-US" sz="12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9">
        <p:checker/>
      </p:transition>
    </mc:Choice>
    <mc:Fallback>
      <p:transition>
        <p:checker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386080" y="199056"/>
            <a:ext cx="6813550" cy="533433"/>
          </a:xfrm>
          <a:prstGeom prst="roundRect">
            <a:avLst>
              <a:gd name="adj" fmla="val 23381"/>
            </a:avLst>
          </a:prstGeom>
          <a:noFill/>
        </p:spPr>
        <p:txBody>
          <a:bodyPr wrap="square" anchor="ctr">
            <a:spAutoFit/>
          </a:bodyPr>
          <a:p>
            <a:pPr algn="l"/>
            <a:r>
              <a:rPr lang="zh-CN" altLang="en-US" sz="2400">
                <a:solidFill>
                  <a:srgbClr val="00B0F0"/>
                </a:solidFill>
                <a:latin typeface="思源黑体 CN Medium" panose="020B0600000000000000" charset="-122"/>
                <a:ea typeface="思源黑体 CN Medium" panose="020B0600000000000000" charset="-122"/>
                <a:sym typeface="+mn-ea"/>
              </a:rPr>
              <a:t>企业荣誉</a:t>
            </a:r>
            <a:endParaRPr lang="zh-CN" altLang="en-US" sz="2400">
              <a:solidFill>
                <a:srgbClr val="00B0F0"/>
              </a:solidFill>
              <a:latin typeface="思源黑体 CN Medium" panose="020B0600000000000000" charset="-122"/>
              <a:ea typeface="思源黑体 CN Medium" panose="020B0600000000000000" charset="-122"/>
              <a:sym typeface="+mn-ea"/>
            </a:endParaRPr>
          </a:p>
        </p:txBody>
      </p:sp>
      <p:pic>
        <p:nvPicPr>
          <p:cNvPr id="25" name="图片 24" descr="D:\关注领取福利.jpg关注领取福利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0713085" y="5084445"/>
            <a:ext cx="930275" cy="930275"/>
          </a:xfrm>
          <a:prstGeom prst="roundRect">
            <a:avLst/>
          </a:prstGeom>
        </p:spPr>
      </p:pic>
      <p:sp>
        <p:nvSpPr>
          <p:cNvPr id="27" name="文本框 26"/>
          <p:cNvSpPr txBox="1"/>
          <p:nvPr/>
        </p:nvSpPr>
        <p:spPr>
          <a:xfrm>
            <a:off x="10197783" y="6014720"/>
            <a:ext cx="1960880" cy="570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30000"/>
              </a:lnSpc>
            </a:pPr>
            <a:r>
              <a:rPr lang="zh-CN" altLang="en-US" sz="12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关注享学课堂</a:t>
            </a:r>
            <a:endParaRPr lang="zh-CN" altLang="en-US" sz="12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2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免费领取课程</a:t>
            </a:r>
            <a:endParaRPr lang="zh-CN" altLang="en-US" sz="12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024380" y="733425"/>
            <a:ext cx="8143240" cy="49136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9">
        <p14:switch dir="r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0" name="Title 6"/>
          <p:cNvSpPr txBox="1"/>
          <p:nvPr>
            <p:custDataLst>
              <p:tags r:id="rId1"/>
            </p:custDataLst>
          </p:nvPr>
        </p:nvSpPr>
        <p:spPr>
          <a:xfrm>
            <a:off x="690245" y="2517140"/>
            <a:ext cx="10572750" cy="1433195"/>
          </a:xfrm>
          <a:prstGeom prst="rect">
            <a:avLst/>
          </a:prstGeom>
          <a:noFill/>
        </p:spPr>
        <p:txBody>
          <a:bodyPr wrap="square" lIns="101600" tIns="0" rIns="82550" bIns="0" rtlCol="0" anchor="t" anchorCtr="0">
            <a:spAutoFit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Aft>
                <a:spcPts val="1000"/>
              </a:spcAft>
              <a:defRPr sz="1600" spc="150"/>
            </a:lvl1pPr>
          </a:lstStyle>
          <a:p>
            <a:pPr lvl="0" indent="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90000"/>
              <a:buFont typeface="WPS-Bullets" pitchFamily="2" charset="0"/>
              <a:buNone/>
            </a:pPr>
            <a:r>
              <a:rPr lang="en-US" altLang="zh-CN" sz="3200" spc="16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Winners do what losers don't want to do</a:t>
            </a:r>
            <a:endParaRPr lang="en-US" altLang="zh-CN" sz="3200" spc="16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vl="0" indent="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90000"/>
              <a:buFont typeface="WPS-Bullets" pitchFamily="2" charset="0"/>
              <a:buNone/>
            </a:pPr>
            <a:r>
              <a:rPr lang="zh-CN" altLang="en-US" sz="3200" spc="16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胜利者做失败者不愿意做的事</a:t>
            </a:r>
            <a:endParaRPr lang="zh-CN" altLang="en-US" sz="3200" spc="16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1" name="圆角矩形 30"/>
          <p:cNvSpPr/>
          <p:nvPr/>
        </p:nvSpPr>
        <p:spPr>
          <a:xfrm>
            <a:off x="386080" y="199056"/>
            <a:ext cx="6813550" cy="533433"/>
          </a:xfrm>
          <a:prstGeom prst="roundRect">
            <a:avLst>
              <a:gd name="adj" fmla="val 23381"/>
            </a:avLst>
          </a:prstGeom>
          <a:noFill/>
        </p:spPr>
        <p:txBody>
          <a:bodyPr wrap="square" anchor="ctr">
            <a:spAutoFit/>
          </a:bodyPr>
          <a:p>
            <a:pPr algn="l"/>
            <a:r>
              <a:rPr lang="zh-CN" altLang="en-US" sz="2400">
                <a:solidFill>
                  <a:srgbClr val="00B0F0"/>
                </a:solidFill>
                <a:latin typeface="思源黑体 CN Medium" panose="020B0600000000000000" charset="-122"/>
                <a:ea typeface="思源黑体 CN Medium" panose="020B0600000000000000" charset="-122"/>
                <a:sym typeface="+mn-ea"/>
              </a:rPr>
              <a:t>失败的人永远在找接口，成功的人都在找捷径</a:t>
            </a:r>
            <a:endParaRPr lang="zh-CN" altLang="en-US" sz="2400">
              <a:solidFill>
                <a:srgbClr val="00B0F0"/>
              </a:solidFill>
              <a:latin typeface="思源黑体 CN Medium" panose="020B0600000000000000" charset="-122"/>
              <a:ea typeface="思源黑体 CN Medium" panose="020B0600000000000000" charset="-122"/>
              <a:sym typeface="+mn-ea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 descr="D:\关注领取福利.jpg关注领取福利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0713085" y="5084445"/>
            <a:ext cx="930275" cy="930275"/>
          </a:xfrm>
          <a:prstGeom prst="roundRect">
            <a:avLst/>
          </a:prstGeom>
        </p:spPr>
      </p:pic>
      <p:sp>
        <p:nvSpPr>
          <p:cNvPr id="27" name="文本框 26"/>
          <p:cNvSpPr txBox="1"/>
          <p:nvPr/>
        </p:nvSpPr>
        <p:spPr>
          <a:xfrm>
            <a:off x="10197783" y="6014720"/>
            <a:ext cx="1960880" cy="570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30000"/>
              </a:lnSpc>
            </a:pPr>
            <a:r>
              <a:rPr lang="zh-CN" altLang="en-US" sz="12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关注享学课堂</a:t>
            </a:r>
            <a:endParaRPr lang="zh-CN" altLang="en-US" sz="12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2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免费领取课程</a:t>
            </a:r>
            <a:endParaRPr lang="zh-CN" altLang="en-US" sz="12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7" name="PA_库_文本框 6"/>
          <p:cNvSpPr txBox="1"/>
          <p:nvPr>
            <p:custDataLst>
              <p:tags r:id="rId2"/>
            </p:custDataLst>
          </p:nvPr>
        </p:nvSpPr>
        <p:spPr>
          <a:xfrm>
            <a:off x="5093335" y="4254500"/>
            <a:ext cx="149860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4800" dirty="0">
                <a:solidFill>
                  <a:srgbClr val="00B0F0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字魂59号-创粗黑" panose="00000500000000000000" pitchFamily="2" charset="-122"/>
              </a:rPr>
              <a:t>Zero</a:t>
            </a:r>
            <a:endParaRPr lang="en-US" altLang="zh-CN" sz="4800" dirty="0">
              <a:solidFill>
                <a:srgbClr val="00B0F0"/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字魂59号-创粗黑" panose="00000500000000000000" pitchFamily="2" charset="-122"/>
            </a:endParaRPr>
          </a:p>
        </p:txBody>
      </p:sp>
      <p:sp>
        <p:nvSpPr>
          <p:cNvPr id="6" name="PA_库_文本框 3"/>
          <p:cNvSpPr txBox="1"/>
          <p:nvPr>
            <p:custDataLst>
              <p:tags r:id="rId3"/>
            </p:custDataLst>
          </p:nvPr>
        </p:nvSpPr>
        <p:spPr>
          <a:xfrm>
            <a:off x="3060700" y="2382520"/>
            <a:ext cx="2564130" cy="14452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8800" dirty="0">
                <a:solidFill>
                  <a:schemeClr val="accent1">
                    <a:lumMod val="20000"/>
                    <a:lumOff val="80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字魂59号-创粗黑" panose="00000500000000000000" pitchFamily="2" charset="-122"/>
              </a:rPr>
              <a:t>谢谢</a:t>
            </a:r>
            <a:endParaRPr lang="zh-CN" altLang="en-US" sz="8800" dirty="0">
              <a:solidFill>
                <a:schemeClr val="accent1">
                  <a:lumMod val="20000"/>
                  <a:lumOff val="80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字魂59号-创粗黑" panose="00000500000000000000" pitchFamily="2" charset="-122"/>
            </a:endParaRPr>
          </a:p>
        </p:txBody>
      </p:sp>
      <p:cxnSp>
        <p:nvCxnSpPr>
          <p:cNvPr id="11" name="PA_库_直接连接符 10"/>
          <p:cNvCxnSpPr/>
          <p:nvPr>
            <p:custDataLst>
              <p:tags r:id="rId4"/>
            </p:custDataLst>
          </p:nvPr>
        </p:nvCxnSpPr>
        <p:spPr>
          <a:xfrm>
            <a:off x="5500370" y="2402840"/>
            <a:ext cx="0" cy="946785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PA_库_直接连接符 12"/>
          <p:cNvCxnSpPr/>
          <p:nvPr>
            <p:custDataLst>
              <p:tags r:id="rId5"/>
            </p:custDataLst>
          </p:nvPr>
        </p:nvCxnSpPr>
        <p:spPr>
          <a:xfrm>
            <a:off x="5920105" y="3032760"/>
            <a:ext cx="0" cy="73914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PA_库_文本框 13"/>
          <p:cNvSpPr txBox="1"/>
          <p:nvPr>
            <p:custDataLst>
              <p:tags r:id="rId6"/>
            </p:custDataLst>
          </p:nvPr>
        </p:nvSpPr>
        <p:spPr>
          <a:xfrm>
            <a:off x="5454650" y="2403475"/>
            <a:ext cx="459740" cy="182499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en-US" altLang="zh-CN" dirty="0">
                <a:solidFill>
                  <a:schemeClr val="accent1">
                    <a:lumMod val="20000"/>
                    <a:lumOff val="80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字魂59号-创粗黑" panose="00000500000000000000" pitchFamily="2" charset="-122"/>
              </a:rPr>
              <a:t>TECHNOLOGY</a:t>
            </a:r>
            <a:endParaRPr lang="en-US" altLang="zh-CN" dirty="0">
              <a:solidFill>
                <a:schemeClr val="accent1">
                  <a:lumMod val="20000"/>
                  <a:lumOff val="80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字魂59号-创粗黑" panose="00000500000000000000" pitchFamily="2" charset="-122"/>
            </a:endParaRPr>
          </a:p>
        </p:txBody>
      </p:sp>
      <p:cxnSp>
        <p:nvCxnSpPr>
          <p:cNvPr id="12" name="PA_库_直接连接符 10"/>
          <p:cNvCxnSpPr/>
          <p:nvPr>
            <p:custDataLst>
              <p:tags r:id="rId7"/>
            </p:custDataLst>
          </p:nvPr>
        </p:nvCxnSpPr>
        <p:spPr>
          <a:xfrm flipV="1">
            <a:off x="5215890" y="2400300"/>
            <a:ext cx="568325" cy="254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PA_库_文本框 3"/>
          <p:cNvSpPr txBox="1"/>
          <p:nvPr>
            <p:custDataLst>
              <p:tags r:id="rId8"/>
            </p:custDataLst>
          </p:nvPr>
        </p:nvSpPr>
        <p:spPr>
          <a:xfrm>
            <a:off x="5944870" y="2399665"/>
            <a:ext cx="3108960" cy="14452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8800" dirty="0">
                <a:solidFill>
                  <a:schemeClr val="accent1">
                    <a:lumMod val="20000"/>
                    <a:lumOff val="80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字魂59号-创粗黑" panose="00000500000000000000" pitchFamily="2" charset="-122"/>
              </a:rPr>
              <a:t>观看</a:t>
            </a:r>
            <a:endParaRPr lang="zh-CN" altLang="en-US" sz="8800" dirty="0">
              <a:solidFill>
                <a:schemeClr val="accent1">
                  <a:lumMod val="20000"/>
                  <a:lumOff val="80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字魂59号-创粗黑" panose="00000500000000000000" pitchFamily="2" charset="-122"/>
            </a:endParaRPr>
          </a:p>
        </p:txBody>
      </p:sp>
      <p:cxnSp>
        <p:nvCxnSpPr>
          <p:cNvPr id="35" name="直接连接符 34"/>
          <p:cNvCxnSpPr/>
          <p:nvPr/>
        </p:nvCxnSpPr>
        <p:spPr>
          <a:xfrm>
            <a:off x="3394075" y="3806190"/>
            <a:ext cx="4725670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9">
        <p14:switch dir="r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 descr="QEWUET73E$3G56S`(R(}{2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2775" y="1651000"/>
            <a:ext cx="4095750" cy="4095750"/>
          </a:xfrm>
          <a:prstGeom prst="rect">
            <a:avLst/>
          </a:prstGeom>
        </p:spPr>
      </p:pic>
      <p:pic>
        <p:nvPicPr>
          <p:cNvPr id="6" name="图片 5" descr="]2%Y1CX2TVMS9FG$56Q86EJ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4390" y="1651000"/>
            <a:ext cx="4087495" cy="409575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12775" y="1282700"/>
            <a:ext cx="371856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往期视频月亮老师：3433427729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914390" y="1282700"/>
            <a:ext cx="43491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rgbClr val="00B050"/>
                </a:solidFill>
              </a:rPr>
              <a:t>课程大纲阿媛老师：1413650094</a:t>
            </a:r>
            <a:endParaRPr lang="zh-CN" altLang="en-US">
              <a:solidFill>
                <a:srgbClr val="00B050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3369310" y="2921635"/>
            <a:ext cx="5454015" cy="101473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6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retrofit</a:t>
            </a:r>
            <a:r>
              <a:rPr lang="zh-CN" altLang="en-US" sz="6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中的注解</a:t>
            </a:r>
            <a:endParaRPr lang="zh-CN" altLang="en-US" sz="6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 descr="IK~URU)FR@K6B((5A6X0A4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1540" y="920115"/>
            <a:ext cx="8448675" cy="542925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_4`RW){)FGPLM)DFID7$Y_Y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0425" y="1704340"/>
            <a:ext cx="10058400" cy="145542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PA" val="v4.1.3"/>
</p:tagLst>
</file>

<file path=ppt/tags/tag10.xml><?xml version="1.0" encoding="utf-8"?>
<p:tagLst xmlns:p="http://schemas.openxmlformats.org/presentationml/2006/main">
  <p:tag name="KSO_WM_UNIT_PRESET_TEXT_INDEX" val="0"/>
  <p:tag name="KSO_WM_UNIT_PRESET_TEXT_LEN" val="0"/>
  <p:tag name="KSO_WM_UNIT_NOCLEAR" val="0"/>
  <p:tag name="KSO_WM_UNIT_VALUE" val="3924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MultOutline0_5*f*1"/>
  <p:tag name="KSO_WM_TEMPLATE_CATEGORY" val="MultOutline"/>
  <p:tag name="KSO_WM_TEMPLATE_INDEX" val="0"/>
  <p:tag name="KSO_WM_UNIT_LAYERLEVEL" val="1"/>
  <p:tag name="KSO_WM_TAG_VERSION" val="1.0"/>
  <p:tag name="KSO_WM_BEAUTIFY_FLAG" val="#wm#"/>
  <p:tag name="KSO_WM_UNIT_TEXTBOXSTYLE_GUID" val="{ea4506e5-f58f-42b5-b3cc-5381f00d7f0f}"/>
  <p:tag name="KSO_WM_UNIT_TEXTBOXSTYLE_INDEX" val="16"/>
  <p:tag name="KSO_WM_UNIT_TEXTBOXSTYLE_TYPE" val="MultOutline"/>
</p:tagLst>
</file>

<file path=ppt/tags/tag11.xml><?xml version="1.0" encoding="utf-8"?>
<p:tagLst xmlns:p="http://schemas.openxmlformats.org/presentationml/2006/main">
  <p:tag name="PA" val="v4.1.3"/>
</p:tagLst>
</file>

<file path=ppt/tags/tag12.xml><?xml version="1.0" encoding="utf-8"?>
<p:tagLst xmlns:p="http://schemas.openxmlformats.org/presentationml/2006/main">
  <p:tag name="KSO_WM_UNIT_TEXT_PART_ID_V2" val="d-1-1"/>
  <p:tag name="KSO_WM_UNIT_PRESET_TEXT_INDEX" val="0"/>
  <p:tag name="KSO_WM_UNIT_PRESET_TEXT_LEN" val="0"/>
  <p:tag name="KSO_WM_UNIT_NOCLEAR" val="0"/>
  <p:tag name="KSO_WM_UNIT_VALUE" val="21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MultOutline0_8*f*1"/>
  <p:tag name="KSO_WM_TEMPLATE_CATEGORY" val="MultOutline"/>
  <p:tag name="KSO_WM_TEMPLATE_INDEX" val="0"/>
  <p:tag name="KSO_WM_UNIT_LAYERLEVEL" val="1"/>
  <p:tag name="KSO_WM_TAG_VERSION" val="1.0"/>
  <p:tag name="KSO_WM_BEAUTIFY_FLAG" val="#wm#"/>
  <p:tag name="KSO_WM_UNIT_TEXTBOXSTYLE_GUID" val="{2e5b7b74-eb9e-4087-8ed1-ebbd4b8073f3}"/>
  <p:tag name="KSO_WM_UNIT_TEXTBOXSTYLE_INDEX" val="12"/>
  <p:tag name="KSO_WM_UNIT_TEXTBOXSTYLE_TYPE" val="MultOutline"/>
</p:tagLst>
</file>

<file path=ppt/tags/tag13.xml><?xml version="1.0" encoding="utf-8"?>
<p:tagLst xmlns:p="http://schemas.openxmlformats.org/presentationml/2006/main">
  <p:tag name="PA" val="v4.1.3"/>
</p:tagLst>
</file>

<file path=ppt/tags/tag14.xml><?xml version="1.0" encoding="utf-8"?>
<p:tagLst xmlns:p="http://schemas.openxmlformats.org/presentationml/2006/main">
  <p:tag name="KSO_WM_UNIT_PRESET_TEXT_INDEX" val="0"/>
  <p:tag name="KSO_WM_UNIT_PRESET_TEXT_LEN" val="0"/>
  <p:tag name="KSO_WM_UNIT_NOCLEAR" val="0"/>
  <p:tag name="KSO_WM_UNIT_VALUE" val="36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MultPara0_3*f*1"/>
  <p:tag name="KSO_WM_TEMPLATE_CATEGORY" val="MultPara"/>
  <p:tag name="KSO_WM_TEMPLATE_INDEX" val="0"/>
  <p:tag name="KSO_WM_UNIT_LAYERLEVEL" val="1"/>
  <p:tag name="KSO_WM_TAG_VERSION" val="1.0"/>
  <p:tag name="KSO_WM_BEAUTIFY_FLAG" val="#wm#"/>
  <p:tag name="KSO_WM_UNIT_TEXTBOXSTYLE_GUID" val="{7dd4dbfa-d3bf-473d-ac23-07baeb15edd4}"/>
  <p:tag name="KSO_WM_UNIT_TEXTBOXSTYLE_INDEX" val="19"/>
  <p:tag name="KSO_WM_UNIT_TEXTBOXSTYLE_TYPE" val="MultPara"/>
</p:tagLst>
</file>

<file path=ppt/tags/tag15.xml><?xml version="1.0" encoding="utf-8"?>
<p:tagLst xmlns:p="http://schemas.openxmlformats.org/presentationml/2006/main">
  <p:tag name="KSO_WM_UNIT_TEXT_PART_ID_V2" val="d-3-1"/>
  <p:tag name="KSO_WM_UNIT_PRESET_TEXT_INDEX" val="0"/>
  <p:tag name="KSO_WM_UNIT_PRESET_TEXT_LEN" val="0"/>
  <p:tag name="KSO_WM_UNIT_NOCLEAR" val="0"/>
  <p:tag name="KSO_WM_UNIT_VALUE" val="21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MultOutline0_7*f*1"/>
  <p:tag name="KSO_WM_TEMPLATE_CATEGORY" val="MultOutline"/>
  <p:tag name="KSO_WM_TEMPLATE_INDEX" val="0"/>
  <p:tag name="KSO_WM_UNIT_LAYERLEVEL" val="1"/>
  <p:tag name="KSO_WM_TAG_VERSION" val="1.0"/>
  <p:tag name="KSO_WM_BEAUTIFY_FLAG" val="#wm#"/>
  <p:tag name="KSO_WM_UNIT_TEXTBOXSTYLE_GUID" val="{7ac0687e-3443-493d-909d-fe46a6f74259}"/>
  <p:tag name="KSO_WM_UNIT_TEXTBOXSTYLE_INDEX" val="18"/>
  <p:tag name="KSO_WM_UNIT_TEXTBOXSTYLE_TYPE" val="MultOutline"/>
</p:tagLst>
</file>

<file path=ppt/tags/tag16.xml><?xml version="1.0" encoding="utf-8"?>
<p:tagLst xmlns:p="http://schemas.openxmlformats.org/presentationml/2006/main">
  <p:tag name="PA" val="v4.1.3"/>
</p:tagLst>
</file>

<file path=ppt/tags/tag17.xml><?xml version="1.0" encoding="utf-8"?>
<p:tagLst xmlns:p="http://schemas.openxmlformats.org/presentationml/2006/main">
  <p:tag name="KSO_WM_UNIT_TEXT_PART_ID_V2" val="d-2-1"/>
  <p:tag name="KSO_WM_UNIT_PRESET_TEXT_INDEX" val="0"/>
  <p:tag name="KSO_WM_UNIT_PRESET_TEXT_LEN" val="0"/>
  <p:tag name="KSO_WM_UNIT_NOCLEAR" val="0"/>
  <p:tag name="KSO_WM_UNIT_VALUE" val="4375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MultOutline0_3*f*1"/>
  <p:tag name="KSO_WM_TEMPLATE_CATEGORY" val="MultOutline"/>
  <p:tag name="KSO_WM_TEMPLATE_INDEX" val="0"/>
  <p:tag name="KSO_WM_UNIT_LAYERLEVEL" val="1"/>
  <p:tag name="KSO_WM_TAG_VERSION" val="1.0"/>
  <p:tag name="KSO_WM_BEAUTIFY_FLAG" val="#wm#"/>
  <p:tag name="KSO_WM_UNIT_TEXTBOXSTYLE_GUID" val="{f0c8c281-150e-4ae4-9739-7318918bfdd3}"/>
  <p:tag name="KSO_WM_UNIT_TEXTBOXSTYLE_INDEX" val="10"/>
  <p:tag name="KSO_WM_UNIT_TEXTBOXSTYLE_TYPE" val="MultOutline"/>
</p:tagLst>
</file>

<file path=ppt/tags/tag18.xml><?xml version="1.0" encoding="utf-8"?>
<p:tagLst xmlns:p="http://schemas.openxmlformats.org/presentationml/2006/main">
  <p:tag name="PA" val="v4.1.3"/>
</p:tagLst>
</file>

<file path=ppt/tags/tag19.xml><?xml version="1.0" encoding="utf-8"?>
<p:tagLst xmlns:p="http://schemas.openxmlformats.org/presentationml/2006/main">
  <p:tag name="KSO_WM_UNIT_PRESET_TEXT_INDEX" val="0"/>
  <p:tag name="KSO_WM_UNIT_PRESET_TEXT_LEN" val="0"/>
  <p:tag name="KSO_WM_UNIT_NOCLEAR" val="0"/>
  <p:tag name="KSO_WM_UNIT_VALUE" val="43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OneParaText2_11*f*1"/>
  <p:tag name="KSO_WM_TEMPLATE_CATEGORY" val="OneParaText"/>
  <p:tag name="KSO_WM_TEMPLATE_INDEX" val="2"/>
  <p:tag name="KSO_WM_UNIT_LAYERLEVEL" val="1"/>
  <p:tag name="KSO_WM_TAG_VERSION" val="1.0"/>
  <p:tag name="KSO_WM_BEAUTIFY_FLAG" val="#wm#"/>
  <p:tag name="KSO_WM_UNIT_TEXTBOXSTYLE_GUID" val="{bded4340-5032-4541-9ef8-d74133a2020d}"/>
  <p:tag name="KSO_WM_UNIT_TEXTBOXSTYLE_INDEX" val="11"/>
  <p:tag name="KSO_WM_UNIT_TEXTBOXSTYLE_TYPE" val="OneParaText"/>
</p:tagLst>
</file>

<file path=ppt/tags/tag2.xml><?xml version="1.0" encoding="utf-8"?>
<p:tagLst xmlns:p="http://schemas.openxmlformats.org/presentationml/2006/main">
  <p:tag name="PA" val="v4.1.3"/>
</p:tagLst>
</file>

<file path=ppt/tags/tag20.xml><?xml version="1.0" encoding="utf-8"?>
<p:tagLst xmlns:p="http://schemas.openxmlformats.org/presentationml/2006/main">
  <p:tag name="KSO_WM_UNIT_PRESET_TEXT_INDEX" val="0"/>
  <p:tag name="KSO_WM_UNIT_PRESET_TEXT_LEN" val="0"/>
  <p:tag name="KSO_WM_UNIT_NOCLEAR" val="0"/>
  <p:tag name="KSO_WM_UNIT_VALUE" val="54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OneParaText2_12*f*1"/>
  <p:tag name="KSO_WM_TEMPLATE_CATEGORY" val="OneParaText"/>
  <p:tag name="KSO_WM_TEMPLATE_INDEX" val="2"/>
  <p:tag name="KSO_WM_UNIT_LAYERLEVEL" val="1"/>
  <p:tag name="KSO_WM_TAG_VERSION" val="1.0"/>
  <p:tag name="KSO_WM_BEAUTIFY_FLAG" val="#wm#"/>
  <p:tag name="KSO_WM_UNIT_TEXTBOXSTYLE_GUID" val="{cc89e62d-d437-4f43-90f1-3f021b659723}"/>
  <p:tag name="KSO_WM_UNIT_TEXTBOXSTYLE_INDEX" val="12"/>
  <p:tag name="KSO_WM_UNIT_TEXTBOXSTYLE_TYPE" val="OneParaText"/>
</p:tagLst>
</file>

<file path=ppt/tags/tag21.xml><?xml version="1.0" encoding="utf-8"?>
<p:tagLst xmlns:p="http://schemas.openxmlformats.org/presentationml/2006/main">
  <p:tag name="KSO_WM_UNIT_PRESET_TEXT_INDEX" val="0"/>
  <p:tag name="KSO_WM_UNIT_PRESET_TEXT_LEN" val="0"/>
  <p:tag name="KSO_WM_UNIT_NOCLEAR" val="0"/>
  <p:tag name="KSO_WM_UNIT_VALUE" val="43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OneParaText2_11*f*1"/>
  <p:tag name="KSO_WM_TEMPLATE_CATEGORY" val="OneParaText"/>
  <p:tag name="KSO_WM_TEMPLATE_INDEX" val="2"/>
  <p:tag name="KSO_WM_UNIT_LAYERLEVEL" val="1"/>
  <p:tag name="KSO_WM_TAG_VERSION" val="1.0"/>
  <p:tag name="KSO_WM_BEAUTIFY_FLAG" val="#wm#"/>
  <p:tag name="KSO_WM_UNIT_TEXTBOXSTYLE_GUID" val="{5a238009-a542-47cf-acdd-0d35958953d7}"/>
  <p:tag name="KSO_WM_UNIT_TEXTBOXSTYLE_INDEX" val="11"/>
  <p:tag name="KSO_WM_UNIT_TEXTBOXSTYLE_TYPE" val="OneParaTitle"/>
</p:tagLst>
</file>

<file path=ppt/tags/tag22.xml><?xml version="1.0" encoding="utf-8"?>
<p:tagLst xmlns:p="http://schemas.openxmlformats.org/presentationml/2006/main">
  <p:tag name="PA" val="v4.1.3"/>
</p:tagLst>
</file>

<file path=ppt/tags/tag23.xml><?xml version="1.0" encoding="utf-8"?>
<p:tagLst xmlns:p="http://schemas.openxmlformats.org/presentationml/2006/main">
  <p:tag name="KSO_WM_UNIT_TEXT_PART_ID_V2" val="d-2-1"/>
  <p:tag name="KSO_WM_UNIT_PRESET_TEXT_INDEX" val="0"/>
  <p:tag name="KSO_WM_UNIT_PRESET_TEXT_LEN" val="0"/>
  <p:tag name="KSO_WM_UNIT_NOCLEAR" val="0"/>
  <p:tag name="KSO_WM_UNIT_VALUE" val="3888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MultOutline0_6*f*1"/>
  <p:tag name="KSO_WM_TEMPLATE_CATEGORY" val="MultOutline"/>
  <p:tag name="KSO_WM_TEMPLATE_INDEX" val="0"/>
  <p:tag name="KSO_WM_UNIT_LAYERLEVEL" val="1"/>
  <p:tag name="KSO_WM_TAG_VERSION" val="1.0"/>
  <p:tag name="KSO_WM_BEAUTIFY_FLAG" val="#wm#"/>
  <p:tag name="KSO_WM_UNIT_TEXTBOXSTYLE_GUID" val="{a92ec0ba-4d5d-4f21-b427-3922438b2a08}"/>
  <p:tag name="KSO_WM_UNIT_TEXTBOXSTYLE_INDEX" val="14"/>
  <p:tag name="KSO_WM_UNIT_TEXTBOXSTYLE_TYPE" val="MultOutline"/>
</p:tagLst>
</file>

<file path=ppt/tags/tag24.xml><?xml version="1.0" encoding="utf-8"?>
<p:tagLst xmlns:p="http://schemas.openxmlformats.org/presentationml/2006/main">
  <p:tag name="PA" val="v4.1.3"/>
</p:tagLst>
</file>

<file path=ppt/tags/tag25.xml><?xml version="1.0" encoding="utf-8"?>
<p:tagLst xmlns:p="http://schemas.openxmlformats.org/presentationml/2006/main">
  <p:tag name="KSO_WM_UNIT_TEXT_PART_ID_V2" val="d-2-1"/>
  <p:tag name="KSO_WM_UNIT_PRESET_TEXT_INDEX" val="0"/>
  <p:tag name="KSO_WM_UNIT_PRESET_TEXT_LEN" val="0"/>
  <p:tag name="KSO_WM_UNIT_NOCLEAR" val="0"/>
  <p:tag name="KSO_WM_UNIT_VALUE" val="3888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MultOutline0_6*f*1"/>
  <p:tag name="KSO_WM_TEMPLATE_CATEGORY" val="MultOutline"/>
  <p:tag name="KSO_WM_TEMPLATE_INDEX" val="0"/>
  <p:tag name="KSO_WM_UNIT_LAYERLEVEL" val="1"/>
  <p:tag name="KSO_WM_TAG_VERSION" val="1.0"/>
  <p:tag name="KSO_WM_BEAUTIFY_FLAG" val="#wm#"/>
  <p:tag name="KSO_WM_UNIT_TEXTBOXSTYLE_GUID" val="{f495abae-1d21-4d8a-9b42-2e332b397b9b}"/>
  <p:tag name="KSO_WM_UNIT_TEXTBOXSTYLE_INDEX" val="14"/>
  <p:tag name="KSO_WM_UNIT_TEXTBOXSTYLE_TYPE" val="MultOutline"/>
</p:tagLst>
</file>

<file path=ppt/tags/tag26.xml><?xml version="1.0" encoding="utf-8"?>
<p:tagLst xmlns:p="http://schemas.openxmlformats.org/presentationml/2006/main">
  <p:tag name="PA" val="v4.1.3"/>
</p:tagLst>
</file>

<file path=ppt/tags/tag27.xml><?xml version="1.0" encoding="utf-8"?>
<p:tagLst xmlns:p="http://schemas.openxmlformats.org/presentationml/2006/main">
  <p:tag name="KSO_WM_UNIT_TEXT_PART_ID_V2" val="d-2-1"/>
  <p:tag name="KSO_WM_UNIT_PRESET_TEXT_INDEX" val="0"/>
  <p:tag name="KSO_WM_UNIT_PRESET_TEXT_LEN" val="0"/>
  <p:tag name="KSO_WM_UNIT_NOCLEAR" val="0"/>
  <p:tag name="KSO_WM_UNIT_VALUE" val="3888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MultOutline0_6*f*1"/>
  <p:tag name="KSO_WM_TEMPLATE_CATEGORY" val="MultOutline"/>
  <p:tag name="KSO_WM_TEMPLATE_INDEX" val="0"/>
  <p:tag name="KSO_WM_UNIT_LAYERLEVEL" val="1"/>
  <p:tag name="KSO_WM_TAG_VERSION" val="1.0"/>
  <p:tag name="KSO_WM_BEAUTIFY_FLAG" val="#wm#"/>
  <p:tag name="KSO_WM_UNIT_TEXTBOXSTYLE_GUID" val="{0a4fbc4c-f66d-4878-a9c5-a1230a04d70c}"/>
  <p:tag name="KSO_WM_UNIT_TEXTBOXSTYLE_INDEX" val="14"/>
  <p:tag name="KSO_WM_UNIT_TEXTBOXSTYLE_TYPE" val="MultOutline"/>
</p:tagLst>
</file>

<file path=ppt/tags/tag28.xml><?xml version="1.0" encoding="utf-8"?>
<p:tagLst xmlns:p="http://schemas.openxmlformats.org/presentationml/2006/main">
  <p:tag name="KSO_WM_UNIT_PRESET_TEXT_INDEX" val="0"/>
  <p:tag name="KSO_WM_UNIT_PRESET_TEXT_LEN" val="0"/>
  <p:tag name="KSO_WM_UNIT_NOCLEAR" val="0"/>
  <p:tag name="KSO_WM_UNIT_VALUE" val="36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MultPara0_6*f*1"/>
  <p:tag name="KSO_WM_TEMPLATE_CATEGORY" val="MultPara"/>
  <p:tag name="KSO_WM_TEMPLATE_INDEX" val="0"/>
  <p:tag name="KSO_WM_UNIT_LAYERLEVEL" val="1"/>
  <p:tag name="KSO_WM_TAG_VERSION" val="1.0"/>
  <p:tag name="KSO_WM_BEAUTIFY_FLAG" val="#wm#"/>
  <p:tag name="KSO_WM_UNIT_TEXTBOXSTYLE_GUID" val="{b1adecce-4c22-4498-88fb-a727ca8b5ab9}"/>
  <p:tag name="KSO_WM_UNIT_TEXTBOXSTYLE_INDEX" val="20"/>
  <p:tag name="KSO_WM_UNIT_TEXTBOXSTYLE_TYPE" val="MultPara"/>
</p:tagLst>
</file>

<file path=ppt/tags/tag29.xml><?xml version="1.0" encoding="utf-8"?>
<p:tagLst xmlns:p="http://schemas.openxmlformats.org/presentationml/2006/main">
  <p:tag name="KSO_WM_UNIT_PRESET_TEXT_INDEX" val="0"/>
  <p:tag name="KSO_WM_UNIT_PRESET_TEXT_LEN" val="0"/>
  <p:tag name="KSO_WM_UNIT_NOCLEAR" val="0"/>
  <p:tag name="KSO_WM_UNIT_VALUE" val="43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OneParaText2_11*f*1"/>
  <p:tag name="KSO_WM_TEMPLATE_CATEGORY" val="OneParaText"/>
  <p:tag name="KSO_WM_TEMPLATE_INDEX" val="2"/>
  <p:tag name="KSO_WM_UNIT_LAYERLEVEL" val="1"/>
  <p:tag name="KSO_WM_TAG_VERSION" val="1.0"/>
  <p:tag name="KSO_WM_BEAUTIFY_FLAG" val="#wm#"/>
  <p:tag name="KSO_WM_UNIT_TEXTBOXSTYLE_GUID" val="{3035991b-0047-414a-984c-ce1e463e74f0}"/>
  <p:tag name="KSO_WM_UNIT_TEXTBOXSTYLE_INDEX" val="11"/>
  <p:tag name="KSO_WM_UNIT_TEXTBOXSTYLE_TYPE" val="OneParaText"/>
</p:tagLst>
</file>

<file path=ppt/tags/tag3.xml><?xml version="1.0" encoding="utf-8"?>
<p:tagLst xmlns:p="http://schemas.openxmlformats.org/presentationml/2006/main">
  <p:tag name="KSO_WM_UNIT_PLACING_PICTURE_USER_VIEWPORT" val="{&quot;height&quot;:5152,&quot;width&quot;:5152}"/>
</p:tagLst>
</file>

<file path=ppt/tags/tag30.xml><?xml version="1.0" encoding="utf-8"?>
<p:tagLst xmlns:p="http://schemas.openxmlformats.org/presentationml/2006/main">
  <p:tag name="PA" val="v4.1.3"/>
</p:tagLst>
</file>

<file path=ppt/tags/tag31.xml><?xml version="1.0" encoding="utf-8"?>
<p:tagLst xmlns:p="http://schemas.openxmlformats.org/presentationml/2006/main">
  <p:tag name="KSO_WM_UNIT_PRESET_TEXT_INDEX" val="0"/>
  <p:tag name="KSO_WM_UNIT_PRESET_TEXT_LEN" val="0"/>
  <p:tag name="KSO_WM_UNIT_NOCLEAR" val="0"/>
  <p:tag name="KSO_WM_UNIT_VALUE" val="43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MultPara0_5*f*1"/>
  <p:tag name="KSO_WM_TEMPLATE_CATEGORY" val="MultPara"/>
  <p:tag name="KSO_WM_TEMPLATE_INDEX" val="0"/>
  <p:tag name="KSO_WM_UNIT_LAYERLEVEL" val="1"/>
  <p:tag name="KSO_WM_TAG_VERSION" val="1.0"/>
  <p:tag name="KSO_WM_BEAUTIFY_FLAG" val="#wm#"/>
  <p:tag name="KSO_WM_UNIT_TEXTBOXSTYLE_GUID" val="{c4fc540e-fe9f-43de-8df6-bdc51875c206}"/>
  <p:tag name="KSO_WM_UNIT_TEXTBOXSTYLE_INDEX" val="16"/>
  <p:tag name="KSO_WM_UNIT_TEXTBOXSTYLE_TYPE" val="MultPara"/>
</p:tagLst>
</file>

<file path=ppt/tags/tag32.xml><?xml version="1.0" encoding="utf-8"?>
<p:tagLst xmlns:p="http://schemas.openxmlformats.org/presentationml/2006/main">
  <p:tag name="PA" val="v4.1.3"/>
</p:tagLst>
</file>

<file path=ppt/tags/tag33.xml><?xml version="1.0" encoding="utf-8"?>
<p:tagLst xmlns:p="http://schemas.openxmlformats.org/presentationml/2006/main">
  <p:tag name="PA" val="v4.1.3"/>
</p:tagLst>
</file>

<file path=ppt/tags/tag34.xml><?xml version="1.0" encoding="utf-8"?>
<p:tagLst xmlns:p="http://schemas.openxmlformats.org/presentationml/2006/main">
  <p:tag name="PA" val="v4.1.3"/>
</p:tagLst>
</file>

<file path=ppt/tags/tag35.xml><?xml version="1.0" encoding="utf-8"?>
<p:tagLst xmlns:p="http://schemas.openxmlformats.org/presentationml/2006/main">
  <p:tag name="PA" val="v4.1.3"/>
</p:tagLst>
</file>

<file path=ppt/tags/tag36.xml><?xml version="1.0" encoding="utf-8"?>
<p:tagLst xmlns:p="http://schemas.openxmlformats.org/presentationml/2006/main">
  <p:tag name="PA" val="v4.1.3"/>
</p:tagLst>
</file>

<file path=ppt/tags/tag37.xml><?xml version="1.0" encoding="utf-8"?>
<p:tagLst xmlns:p="http://schemas.openxmlformats.org/presentationml/2006/main">
  <p:tag name="PA" val="v4.1.3"/>
</p:tagLst>
</file>

<file path=ppt/tags/tag38.xml><?xml version="1.0" encoding="utf-8"?>
<p:tagLst xmlns:p="http://schemas.openxmlformats.org/presentationml/2006/main">
  <p:tag name="PA" val="v4.1.3"/>
</p:tagLst>
</file>

<file path=ppt/tags/tag39.xml><?xml version="1.0" encoding="utf-8"?>
<p:tagLst xmlns:p="http://schemas.openxmlformats.org/presentationml/2006/main">
  <p:tag name="PA" val="v4.1.3"/>
</p:tagLst>
</file>

<file path=ppt/tags/tag4.xml><?xml version="1.0" encoding="utf-8"?>
<p:tagLst xmlns:p="http://schemas.openxmlformats.org/presentationml/2006/main">
  <p:tag name="KSO_WM_UNIT_PLACING_PICTURE_USER_VIEWPORT" val="{&quot;height&quot;:10862,&quot;width&quot;:6349}"/>
</p:tagLst>
</file>

<file path=ppt/tags/tag40.xml><?xml version="1.0" encoding="utf-8"?>
<p:tagLst xmlns:p="http://schemas.openxmlformats.org/presentationml/2006/main">
  <p:tag name="PA" val="v4.1.3"/>
</p:tagLst>
</file>

<file path=ppt/tags/tag41.xml><?xml version="1.0" encoding="utf-8"?>
<p:tagLst xmlns:p="http://schemas.openxmlformats.org/presentationml/2006/main">
  <p:tag name="PA" val="v4.1.3"/>
</p:tagLst>
</file>

<file path=ppt/tags/tag42.xml><?xml version="1.0" encoding="utf-8"?>
<p:tagLst xmlns:p="http://schemas.openxmlformats.org/presentationml/2006/main">
  <p:tag name="PA" val="v4.1.3"/>
</p:tagLst>
</file>

<file path=ppt/tags/tag43.xml><?xml version="1.0" encoding="utf-8"?>
<p:tagLst xmlns:p="http://schemas.openxmlformats.org/presentationml/2006/main">
  <p:tag name="PA" val="v4.1.3"/>
</p:tagLst>
</file>

<file path=ppt/tags/tag44.xml><?xml version="1.0" encoding="utf-8"?>
<p:tagLst xmlns:p="http://schemas.openxmlformats.org/presentationml/2006/main">
  <p:tag name="PA" val="v4.1.3"/>
</p:tagLst>
</file>

<file path=ppt/tags/tag45.xml><?xml version="1.0" encoding="utf-8"?>
<p:tagLst xmlns:p="http://schemas.openxmlformats.org/presentationml/2006/main">
  <p:tag name="PA" val="v4.1.3"/>
</p:tagLst>
</file>

<file path=ppt/tags/tag46.xml><?xml version="1.0" encoding="utf-8"?>
<p:tagLst xmlns:p="http://schemas.openxmlformats.org/presentationml/2006/main">
  <p:tag name="PA" val="v4.1.3"/>
</p:tagLst>
</file>

<file path=ppt/tags/tag47.xml><?xml version="1.0" encoding="utf-8"?>
<p:tagLst xmlns:p="http://schemas.openxmlformats.org/presentationml/2006/main">
  <p:tag name="PA" val="v4.1.3"/>
</p:tagLst>
</file>

<file path=ppt/tags/tag48.xml><?xml version="1.0" encoding="utf-8"?>
<p:tagLst xmlns:p="http://schemas.openxmlformats.org/presentationml/2006/main">
  <p:tag name="PA" val="v4.1.3"/>
</p:tagLst>
</file>

<file path=ppt/tags/tag49.xml><?xml version="1.0" encoding="utf-8"?>
<p:tagLst xmlns:p="http://schemas.openxmlformats.org/presentationml/2006/main">
  <p:tag name="PA" val="v4.1.3"/>
</p:tagLst>
</file>

<file path=ppt/tags/tag5.xml><?xml version="1.0" encoding="utf-8"?>
<p:tagLst xmlns:p="http://schemas.openxmlformats.org/presentationml/2006/main">
  <p:tag name="REFSHAPE" val="378228740"/>
  <p:tag name="KSO_WM_UNIT_PLACING_PICTURE_USER_VIEWPORT" val="{&quot;height&quot;:6450,&quot;width&quot;:6450}"/>
</p:tagLst>
</file>

<file path=ppt/tags/tag50.xml><?xml version="1.0" encoding="utf-8"?>
<p:tagLst xmlns:p="http://schemas.openxmlformats.org/presentationml/2006/main">
  <p:tag name="KSO_WM_UNIT_TEXTBOXSTYLE_SHAPETYPE" val="0"/>
  <p:tag name="KSO_WM_UNIT_TEXTBOXSTYLE_TEMPLATETYPE" val="1"/>
  <p:tag name="KSO_WM_UNIT_PRESET_TEXT" val="点击此处添加正文，文字是您思想的提炼，为了演示发布的良好效果，请言简意赅的阐述您的观点。&#13;点击此处添加正文，文字是您思想的提炼，为了演示发布的良好效果，请言简意赅的阐述您的观点。"/>
  <p:tag name="KSO_WM_UNIT_NOCLEAR" val="1"/>
  <p:tag name="KSO_WM_UNIT_VALUE" val="54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mixed20201947_81*f*1"/>
  <p:tag name="KSO_WM_TEMPLATE_CATEGORY" val="mixed"/>
  <p:tag name="KSO_WM_TEMPLATE_INDEX" val="20201947"/>
  <p:tag name="KSO_WM_UNIT_LAYERLEVEL" val="1"/>
  <p:tag name="KSO_WM_TAG_VERSION" val="1.0"/>
  <p:tag name="KSO_WM_BEAUTIFY_FLAG" val="#wm#"/>
  <p:tag name="KSO_WM_UNIT_TEXTBOXSTYLE_GUID" val="{730e7776-b224-4dd7-980f-8b5647c1d658}"/>
  <p:tag name="KSO_WM_UNIT_TEXTBOXSTYLE_TEMPLATEID" val="3132653"/>
  <p:tag name="KSO_WM_UNIT_TEXTBOXSTYLE_TYPE" val="8"/>
</p:tagLst>
</file>

<file path=ppt/tags/tag51.xml><?xml version="1.0" encoding="utf-8"?>
<p:tagLst xmlns:p="http://schemas.openxmlformats.org/presentationml/2006/main">
  <p:tag name="PA" val="v4.0.0"/>
</p:tagLst>
</file>

<file path=ppt/tags/tag52.xml><?xml version="1.0" encoding="utf-8"?>
<p:tagLst xmlns:p="http://schemas.openxmlformats.org/presentationml/2006/main">
  <p:tag name="PA" val="v4.0.0"/>
</p:tagLst>
</file>

<file path=ppt/tags/tag53.xml><?xml version="1.0" encoding="utf-8"?>
<p:tagLst xmlns:p="http://schemas.openxmlformats.org/presentationml/2006/main">
  <p:tag name="PA" val="v4.0.0"/>
</p:tagLst>
</file>

<file path=ppt/tags/tag54.xml><?xml version="1.0" encoding="utf-8"?>
<p:tagLst xmlns:p="http://schemas.openxmlformats.org/presentationml/2006/main">
  <p:tag name="PA" val="v4.0.0"/>
</p:tagLst>
</file>

<file path=ppt/tags/tag55.xml><?xml version="1.0" encoding="utf-8"?>
<p:tagLst xmlns:p="http://schemas.openxmlformats.org/presentationml/2006/main">
  <p:tag name="PA" val="v4.0.0"/>
</p:tagLst>
</file>

<file path=ppt/tags/tag56.xml><?xml version="1.0" encoding="utf-8"?>
<p:tagLst xmlns:p="http://schemas.openxmlformats.org/presentationml/2006/main">
  <p:tag name="PA" val="v4.0.0"/>
</p:tagLst>
</file>

<file path=ppt/tags/tag57.xml><?xml version="1.0" encoding="utf-8"?>
<p:tagLst xmlns:p="http://schemas.openxmlformats.org/presentationml/2006/main">
  <p:tag name="PA" val="v4.0.0"/>
</p:tagLst>
</file>

<file path=ppt/tags/tag58.xml><?xml version="1.0" encoding="utf-8"?>
<p:tagLst xmlns:p="http://schemas.openxmlformats.org/presentationml/2006/main">
  <p:tag name="KSO_WM_DOC_GUID" val="{b4ba24e5-6ca9-441b-bcbb-80aabcbcd2de}"/>
</p:tagLst>
</file>

<file path=ppt/tags/tag6.xml><?xml version="1.0" encoding="utf-8"?>
<p:tagLst xmlns:p="http://schemas.openxmlformats.org/presentationml/2006/main">
  <p:tag name="REFSHAPE" val="574011724"/>
  <p:tag name="KSO_WM_UNIT_PLACING_PICTURE_USER_VIEWPORT" val="{&quot;height&quot;:15840,&quot;width&quot;:7425}"/>
</p:tagLst>
</file>

<file path=ppt/tags/tag7.xml><?xml version="1.0" encoding="utf-8"?>
<p:tagLst xmlns:p="http://schemas.openxmlformats.org/presentationml/2006/main">
  <p:tag name="PA" val="v4.1.3"/>
</p:tagLst>
</file>

<file path=ppt/tags/tag8.xml><?xml version="1.0" encoding="utf-8"?>
<p:tagLst xmlns:p="http://schemas.openxmlformats.org/presentationml/2006/main">
  <p:tag name="KSO_WM_UNIT_TEXT_PART_ID_V2" val="d-2-1"/>
  <p:tag name="KSO_WM_UNIT_PRESET_TEXT_INDEX" val="0"/>
  <p:tag name="KSO_WM_UNIT_PRESET_TEXT_LEN" val="0"/>
  <p:tag name="KSO_WM_UNIT_NOCLEAR" val="0"/>
  <p:tag name="KSO_WM_UNIT_VALUE" val="3888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MultOutline0_6*f*1"/>
  <p:tag name="KSO_WM_TEMPLATE_CATEGORY" val="MultOutline"/>
  <p:tag name="KSO_WM_TEMPLATE_INDEX" val="0"/>
  <p:tag name="KSO_WM_UNIT_LAYERLEVEL" val="1"/>
  <p:tag name="KSO_WM_TAG_VERSION" val="1.0"/>
  <p:tag name="KSO_WM_BEAUTIFY_FLAG" val="#wm#"/>
  <p:tag name="KSO_WM_UNIT_TEXTBOXSTYLE_GUID" val="{502226dc-38ce-4319-aa57-2d596570e640}"/>
  <p:tag name="KSO_WM_UNIT_TEXTBOXSTYLE_INDEX" val="14"/>
  <p:tag name="KSO_WM_UNIT_TEXTBOXSTYLE_TYPE" val="MultOutline"/>
</p:tagLst>
</file>

<file path=ppt/tags/tag9.xml><?xml version="1.0" encoding="utf-8"?>
<p:tagLst xmlns:p="http://schemas.openxmlformats.org/presentationml/2006/main">
  <p:tag name="PA" val="v4.1.3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自定义 1">
      <a:dk1>
        <a:srgbClr val="333333"/>
      </a:dk1>
      <a:lt1>
        <a:srgbClr val="FFFFFF"/>
      </a:lt1>
      <a:dk2>
        <a:srgbClr val="333333"/>
      </a:dk2>
      <a:lt2>
        <a:srgbClr val="FFFFFF"/>
      </a:lt2>
      <a:accent1>
        <a:srgbClr val="1D69A3"/>
      </a:accent1>
      <a:accent2>
        <a:srgbClr val="84CBC3"/>
      </a:accent2>
      <a:accent3>
        <a:srgbClr val="F8D158"/>
      </a:accent3>
      <a:accent4>
        <a:srgbClr val="F57365"/>
      </a:accent4>
      <a:accent5>
        <a:srgbClr val="7FC9EC"/>
      </a:accent5>
      <a:accent6>
        <a:srgbClr val="8689D0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4038</Words>
  <Application>WPS 演示</Application>
  <PresentationFormat>宽屏</PresentationFormat>
  <Paragraphs>381</Paragraphs>
  <Slides>55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20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3</vt:i4>
      </vt:variant>
      <vt:variant>
        <vt:lpstr>幻灯片标题</vt:lpstr>
      </vt:variant>
      <vt:variant>
        <vt:i4>55</vt:i4>
      </vt:variant>
    </vt:vector>
  </HeadingPairs>
  <TitlesOfParts>
    <vt:vector size="80" baseType="lpstr">
      <vt:lpstr>Arial</vt:lpstr>
      <vt:lpstr>宋体</vt:lpstr>
      <vt:lpstr>Wingdings</vt:lpstr>
      <vt:lpstr>微软雅黑</vt:lpstr>
      <vt:lpstr>Calibri</vt:lpstr>
      <vt:lpstr>Clear Sans Light</vt:lpstr>
      <vt:lpstr>Yu Gothic UI Light</vt:lpstr>
      <vt:lpstr>Times New Roman</vt:lpstr>
      <vt:lpstr>等线</vt:lpstr>
      <vt:lpstr>黑体</vt:lpstr>
      <vt:lpstr>Arial Unicode MS</vt:lpstr>
      <vt:lpstr>Wingdings</vt:lpstr>
      <vt:lpstr>WPS-Bullets</vt:lpstr>
      <vt:lpstr>Segoe UI</vt:lpstr>
      <vt:lpstr>Impact</vt:lpstr>
      <vt:lpstr>Gill Sans</vt:lpstr>
      <vt:lpstr>思源黑体 CN Medium</vt:lpstr>
      <vt:lpstr>思源黑体 CN Normal</vt:lpstr>
      <vt:lpstr>字魂59号-创粗黑</vt:lpstr>
      <vt:lpstr>等线 Light</vt:lpstr>
      <vt:lpstr>Office 主题​​</vt:lpstr>
      <vt:lpstr>1_Office 主题​​</vt:lpstr>
      <vt:lpstr>Visio.Drawing.15</vt:lpstr>
      <vt:lpstr>Visio.Drawing.15</vt:lpstr>
      <vt:lpstr>Visio.Drawing.15</vt:lpstr>
      <vt:lpstr>PowerPoint 演示文稿</vt:lpstr>
      <vt:lpstr>PowerPoint 演示文稿</vt:lpstr>
      <vt:lpstr>   享学讲师团队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   享学讲师团队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锐旗设计；https://9ppt.taobao.com</dc:title>
  <dc:creator>锐旗设计;https://9ppt.taobao.com</dc:creator>
  <cp:keywords>锐旗设计; https:/9ppt.taobao.com</cp:keywords>
  <cp:category>锐旗设计;https://9ppt.taobao.com</cp:category>
  <cp:lastModifiedBy>T060764</cp:lastModifiedBy>
  <cp:revision>5084</cp:revision>
  <dcterms:created xsi:type="dcterms:W3CDTF">2016-08-30T15:34:00Z</dcterms:created>
  <dcterms:modified xsi:type="dcterms:W3CDTF">2020-04-27T09:11:53Z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2052-11.1.0.9584</vt:lpwstr>
  </property>
</Properties>
</file>